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7315200" cy="96012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cBfVAckOmZbE5SvTb76bOuQ4F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b81936ff3_0_141:notes"/>
          <p:cNvSpPr/>
          <p:nvPr>
            <p:ph idx="2" type="sldImg"/>
          </p:nvPr>
        </p:nvSpPr>
        <p:spPr>
          <a:xfrm>
            <a:off x="457200" y="720725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9b81936ff3_0_14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4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b81936ff3_0_9:notes"/>
          <p:cNvSpPr/>
          <p:nvPr>
            <p:ph idx="2" type="sldImg"/>
          </p:nvPr>
        </p:nvSpPr>
        <p:spPr>
          <a:xfrm>
            <a:off x="406587" y="720090"/>
            <a:ext cx="6502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0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9b81936ff3_0_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000" lIns="97000" spcFirstLastPara="1" rIns="97000" wrap="square" tIns="9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645225" y="2762725"/>
            <a:ext cx="67365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4183350" y="3869900"/>
            <a:ext cx="31983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1228875" y="1364925"/>
            <a:ext cx="69435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2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236525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4829962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24612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25"/>
          <p:cNvSpPr txBox="1"/>
          <p:nvPr>
            <p:ph idx="2" type="body"/>
          </p:nvPr>
        </p:nvSpPr>
        <p:spPr>
          <a:xfrm>
            <a:off x="361933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25"/>
          <p:cNvSpPr txBox="1"/>
          <p:nvPr>
            <p:ph idx="3" type="body"/>
          </p:nvPr>
        </p:nvSpPr>
        <p:spPr>
          <a:xfrm>
            <a:off x="5992544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1710425" y="2161800"/>
            <a:ext cx="57237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 i="1"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/>
        </p:txBody>
      </p:sp>
      <p:sp>
        <p:nvSpPr>
          <p:cNvPr id="57" name="Google Shape;57;p2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1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3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0"/>
          <p:cNvSpPr txBox="1"/>
          <p:nvPr>
            <p:ph idx="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0"/>
          <p:cNvSpPr/>
          <p:nvPr>
            <p:ph idx="3" type="pic"/>
          </p:nvPr>
        </p:nvSpPr>
        <p:spPr>
          <a:xfrm>
            <a:off x="4708675" y="361950"/>
            <a:ext cx="3771900" cy="377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" name="Google Shape;73;p30"/>
          <p:cNvSpPr txBox="1"/>
          <p:nvPr>
            <p:ph idx="1" type="body"/>
          </p:nvPr>
        </p:nvSpPr>
        <p:spPr>
          <a:xfrm>
            <a:off x="666750" y="3619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2">
  <p:cSld name="CUSTOM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/>
          <p:nvPr>
            <p:ph idx="2" type="pic"/>
          </p:nvPr>
        </p:nvSpPr>
        <p:spPr>
          <a:xfrm>
            <a:off x="4610100" y="0"/>
            <a:ext cx="4533900" cy="5066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3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 txBox="1"/>
          <p:nvPr>
            <p:ph idx="3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1"/>
          <p:cNvSpPr txBox="1"/>
          <p:nvPr>
            <p:ph idx="1" type="body"/>
          </p:nvPr>
        </p:nvSpPr>
        <p:spPr>
          <a:xfrm>
            <a:off x="381000" y="3620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head 1">
  <p:cSld name="TITLE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b81936ff3_0_130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9b81936ff3_0_130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9b81936ff3_0_130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9b81936ff3_0_130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9b81936ff3_0_130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g39b81936ff3_0_130"/>
          <p:cNvSpPr txBox="1"/>
          <p:nvPr/>
        </p:nvSpPr>
        <p:spPr>
          <a:xfrm>
            <a:off x="1387650" y="2039650"/>
            <a:ext cx="636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39b81936ff3_0_130"/>
          <p:cNvSpPr txBox="1"/>
          <p:nvPr>
            <p:ph idx="1" type="subTitle"/>
          </p:nvPr>
        </p:nvSpPr>
        <p:spPr>
          <a:xfrm>
            <a:off x="3257550" y="2942750"/>
            <a:ext cx="26289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sz="1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pic>
        <p:nvPicPr>
          <p:cNvPr id="92" name="Google Shape;92;g39b81936ff3_0_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  <a:defRPr b="0" i="0" sz="3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▷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cm.po" TargetMode="External"/><Relationship Id="rId4" Type="http://schemas.openxmlformats.org/officeDocument/2006/relationships/hyperlink" Target="http://cm.a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e.utah.gov/xcode/Title63A/Chapter19/63A-19-S401.4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rivacy.utah.gov/record-data-sharing-selling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rivacy.utah.gov/" TargetMode="External"/><Relationship Id="rId4" Type="http://schemas.openxmlformats.org/officeDocument/2006/relationships/hyperlink" Target="mailto:officeofdataprivacy@utah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e.utah.gov/xcode/Title63g/Chapter2/63g-2-S103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.utah.gov/xcode/Title63G/Chapter2/63G-2-S206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94104" y="2676719"/>
            <a:ext cx="84171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400"/>
              <a:t>RECORDS/DATA SHARING</a:t>
            </a:r>
            <a:br>
              <a:rPr lang="en" sz="3400"/>
            </a:br>
            <a:br>
              <a:rPr lang="en" sz="3400"/>
            </a:br>
            <a:endParaRPr sz="3400"/>
          </a:p>
        </p:txBody>
      </p:sp>
      <p:sp>
        <p:nvSpPr>
          <p:cNvPr id="98" name="Google Shape;98;p1"/>
          <p:cNvSpPr txBox="1"/>
          <p:nvPr/>
        </p:nvSpPr>
        <p:spPr>
          <a:xfrm>
            <a:off x="5615410" y="3909166"/>
            <a:ext cx="33216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None/>
            </a:pPr>
            <a:r>
              <a:rPr i="1" lang="en" sz="10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The information in this presentation is provided as a resource to assist governmental entities and </a:t>
            </a:r>
            <a:r>
              <a:rPr b="1" i="1" lang="en" sz="10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does not constitute legal advice</a:t>
            </a:r>
            <a:r>
              <a:rPr i="1" lang="en" sz="1000" u="none" cap="none" strike="noStrike">
                <a:solidFill>
                  <a:srgbClr val="383838"/>
                </a:solidFill>
                <a:latin typeface="Montserrat"/>
                <a:ea typeface="Montserrat"/>
                <a:cs typeface="Montserrat"/>
                <a:sym typeface="Montserrat"/>
              </a:rPr>
              <a:t>. Governmental entities should consult with their legal counsel regarding this information.</a:t>
            </a:r>
            <a:endParaRPr i="1" sz="4600" u="none" cap="none" strike="noStrike">
              <a:solidFill>
                <a:srgbClr val="38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" title="Screenshot 2025-03-24 at 12.41.58 PM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"/>
            <a:ext cx="6170375" cy="23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179157" y="155711"/>
            <a:ext cx="8600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TERMS AND CONDITIONS</a:t>
            </a:r>
            <a:endParaRPr/>
          </a:p>
        </p:txBody>
      </p:sp>
      <p:sp>
        <p:nvSpPr>
          <p:cNvPr id="164" name="Google Shape;164;p12"/>
          <p:cNvSpPr txBox="1"/>
          <p:nvPr>
            <p:ph idx="1" type="body"/>
          </p:nvPr>
        </p:nvSpPr>
        <p:spPr>
          <a:xfrm>
            <a:off x="701000" y="907975"/>
            <a:ext cx="82701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When sharing records/data the parties should enter into a </a:t>
            </a:r>
            <a:r>
              <a:rPr b="1" lang="en" sz="2100">
                <a:solidFill>
                  <a:srgbClr val="000000"/>
                </a:solidFill>
              </a:rPr>
              <a:t>written agreement</a:t>
            </a:r>
            <a:r>
              <a:rPr lang="en" sz="2100">
                <a:solidFill>
                  <a:srgbClr val="000000"/>
                </a:solidFill>
              </a:rPr>
              <a:t> that describes:</a:t>
            </a:r>
            <a:endParaRPr sz="21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with whom the records/data may shared;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how the records/data may be used; 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how the records/data must be secured; and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the responsibilities of each party. </a:t>
            </a:r>
            <a:r>
              <a:rPr lang="en" sz="2100">
                <a:solidFill>
                  <a:srgbClr val="000000"/>
                </a:solidFill>
              </a:rPr>
              <a:t> </a:t>
            </a:r>
            <a:endParaRPr sz="2100"/>
          </a:p>
          <a:p>
            <a:pPr indent="-24765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The agreement should generally be signed by the head of an agency but </a:t>
            </a:r>
            <a:r>
              <a:rPr b="1" lang="en" sz="2100">
                <a:solidFill>
                  <a:srgbClr val="000000"/>
                </a:solidFill>
              </a:rPr>
              <a:t>should be shared</a:t>
            </a:r>
            <a:r>
              <a:rPr lang="en" sz="2100">
                <a:solidFill>
                  <a:srgbClr val="000000"/>
                </a:solidFill>
              </a:rPr>
              <a:t> with anyone who has access to the records/data.</a:t>
            </a:r>
            <a:endParaRPr sz="2100"/>
          </a:p>
          <a:p>
            <a:pPr indent="-57150" lvl="0" marL="171450" rtl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type="title"/>
          </p:nvPr>
        </p:nvSpPr>
        <p:spPr>
          <a:xfrm>
            <a:off x="158877" y="175950"/>
            <a:ext cx="62685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HOW THIS RELATES TO PRIVACY</a:t>
            </a:r>
            <a:endParaRPr/>
          </a:p>
        </p:txBody>
      </p:sp>
      <p:sp>
        <p:nvSpPr>
          <p:cNvPr id="171" name="Google Shape;171;p15"/>
          <p:cNvSpPr txBox="1"/>
          <p:nvPr>
            <p:ph idx="1" type="body"/>
          </p:nvPr>
        </p:nvSpPr>
        <p:spPr>
          <a:xfrm>
            <a:off x="523625" y="984600"/>
            <a:ext cx="8295600" cy="3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According to the </a:t>
            </a:r>
            <a:r>
              <a:rPr b="1" lang="en" sz="2100">
                <a:solidFill>
                  <a:srgbClr val="000000"/>
                </a:solidFill>
              </a:rPr>
              <a:t>NIST Privacy Framework</a:t>
            </a:r>
            <a:r>
              <a:rPr lang="en" sz="2100">
                <a:solidFill>
                  <a:srgbClr val="000000"/>
                </a:solidFill>
              </a:rPr>
              <a:t> entities should ensure:</a:t>
            </a:r>
            <a:endParaRPr sz="21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access to data and devices is managed (PR.AC-P2 &amp; P3);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procedures for sharing, disclosing, or transferring data are established and in place (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CM.PO</a:t>
            </a:r>
            <a:r>
              <a:rPr lang="en" sz="1900">
                <a:solidFill>
                  <a:srgbClr val="000000"/>
                </a:solidFill>
              </a:rPr>
              <a:t>-P);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records of data sharing are maintained (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CM.AW</a:t>
            </a:r>
            <a:r>
              <a:rPr lang="en" sz="1900">
                <a:solidFill>
                  <a:srgbClr val="000000"/>
                </a:solidFill>
              </a:rPr>
              <a:t>-P4);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third-parties, including service providers, understand their privacy roles and responsibilities (GV.PO-P &amp; GV.MT-P); and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legal, regulatory, and contractual requirements regarding privacy are understood and managed (GV.PO-P5).</a:t>
            </a:r>
            <a:endParaRPr sz="1900"/>
          </a:p>
          <a:p>
            <a:pPr indent="-57150" lvl="1" marL="6286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57150" lvl="1" marL="62865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72" name="Google Shape;172;p1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199402" y="201375"/>
            <a:ext cx="58326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DATA SHARING AGREEMENTS </a:t>
            </a:r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635550" y="1160175"/>
            <a:ext cx="7872900" cy="2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 DSA is an agreement between two governmental entities that </a:t>
            </a:r>
            <a:r>
              <a:rPr b="1" lang="en" sz="2400">
                <a:solidFill>
                  <a:srgbClr val="000000"/>
                </a:solidFill>
              </a:rPr>
              <a:t>outlines </a:t>
            </a:r>
            <a:r>
              <a:rPr lang="en" sz="2400">
                <a:solidFill>
                  <a:srgbClr val="000000"/>
                </a:solidFill>
              </a:rPr>
              <a:t>the </a:t>
            </a:r>
            <a:r>
              <a:rPr b="1" lang="en" sz="2400">
                <a:solidFill>
                  <a:srgbClr val="000000"/>
                </a:solidFill>
              </a:rPr>
              <a:t>terms and conditions</a:t>
            </a:r>
            <a:r>
              <a:rPr lang="en" sz="2400">
                <a:solidFill>
                  <a:srgbClr val="000000"/>
                </a:solidFill>
              </a:rPr>
              <a:t> under which records/data may be provided by the originating entity to the receiving entity.</a:t>
            </a:r>
            <a:endParaRPr sz="2400"/>
          </a:p>
        </p:txBody>
      </p:sp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b81936ff3_0_141"/>
          <p:cNvSpPr txBox="1"/>
          <p:nvPr>
            <p:ph type="title"/>
          </p:nvPr>
        </p:nvSpPr>
        <p:spPr>
          <a:xfrm>
            <a:off x="4080750" y="2183400"/>
            <a:ext cx="9825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4300">
                <a:solidFill>
                  <a:srgbClr val="000000"/>
                </a:solidFill>
              </a:rPr>
              <a:t>VS</a:t>
            </a:r>
            <a:endParaRPr sz="4700"/>
          </a:p>
        </p:txBody>
      </p:sp>
      <p:sp>
        <p:nvSpPr>
          <p:cNvPr id="185" name="Google Shape;185;g39b81936ff3_0_141"/>
          <p:cNvSpPr txBox="1"/>
          <p:nvPr>
            <p:ph idx="1" type="body"/>
          </p:nvPr>
        </p:nvSpPr>
        <p:spPr>
          <a:xfrm>
            <a:off x="864127" y="3369366"/>
            <a:ext cx="3036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</a:t>
            </a:r>
            <a:r>
              <a:rPr b="1" lang="en" sz="1800">
                <a:solidFill>
                  <a:srgbClr val="000000"/>
                </a:solidFill>
              </a:rPr>
              <a:t>DSA </a:t>
            </a:r>
            <a:r>
              <a:rPr lang="en" sz="1800">
                <a:solidFill>
                  <a:srgbClr val="000000"/>
                </a:solidFill>
              </a:rPr>
              <a:t>relates to sharing and managing records/data.</a:t>
            </a:r>
            <a:endParaRPr sz="1800"/>
          </a:p>
        </p:txBody>
      </p:sp>
      <p:sp>
        <p:nvSpPr>
          <p:cNvPr id="186" name="Google Shape;186;g39b81936ff3_0_14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g39b81936ff3_0_141"/>
          <p:cNvSpPr txBox="1"/>
          <p:nvPr>
            <p:ph idx="1" type="body"/>
          </p:nvPr>
        </p:nvSpPr>
        <p:spPr>
          <a:xfrm>
            <a:off x="4615975" y="331263"/>
            <a:ext cx="44133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</a:t>
            </a:r>
            <a:r>
              <a:rPr b="1" lang="en" sz="1800">
                <a:solidFill>
                  <a:srgbClr val="000000"/>
                </a:solidFill>
              </a:rPr>
              <a:t>MOU </a:t>
            </a:r>
            <a:r>
              <a:rPr lang="en" sz="1800">
                <a:solidFill>
                  <a:srgbClr val="000000"/>
                </a:solidFill>
              </a:rPr>
              <a:t>is an agreement that describes how two governmental entities will work together to perform their duties and functions.</a:t>
            </a:r>
            <a:endParaRPr sz="1800"/>
          </a:p>
        </p:txBody>
      </p:sp>
      <p:pic>
        <p:nvPicPr>
          <p:cNvPr id="188" name="Google Shape;188;g39b81936ff3_0_141"/>
          <p:cNvPicPr preferRelativeResize="0"/>
          <p:nvPr/>
        </p:nvPicPr>
        <p:blipFill rotWithShape="1">
          <a:blip r:embed="rId3">
            <a:alphaModFix/>
          </a:blip>
          <a:srcRect b="0" l="51245" r="0" t="0"/>
          <a:stretch/>
        </p:blipFill>
        <p:spPr>
          <a:xfrm>
            <a:off x="5454887" y="1492262"/>
            <a:ext cx="2735468" cy="33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9b81936ff3_0_141"/>
          <p:cNvPicPr preferRelativeResize="0"/>
          <p:nvPr/>
        </p:nvPicPr>
        <p:blipFill rotWithShape="1">
          <a:blip r:embed="rId3">
            <a:alphaModFix/>
          </a:blip>
          <a:srcRect b="0" l="0" r="50379" t="0"/>
          <a:stretch/>
        </p:blipFill>
        <p:spPr>
          <a:xfrm>
            <a:off x="954204" y="171037"/>
            <a:ext cx="2784101" cy="33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143655" y="211475"/>
            <a:ext cx="2508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CONTRACTS</a:t>
            </a:r>
            <a:endParaRPr/>
          </a:p>
        </p:txBody>
      </p:sp>
      <p:sp>
        <p:nvSpPr>
          <p:cNvPr id="195" name="Google Shape;195;p17"/>
          <p:cNvSpPr txBox="1"/>
          <p:nvPr>
            <p:ph idx="1" type="body"/>
          </p:nvPr>
        </p:nvSpPr>
        <p:spPr>
          <a:xfrm>
            <a:off x="478050" y="975875"/>
            <a:ext cx="83511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contract is an agreement to purchase goods, services, or technology in exchange for public funds.</a:t>
            </a:r>
            <a:endParaRPr sz="13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900">
                <a:solidFill>
                  <a:srgbClr val="000000"/>
                </a:solidFill>
              </a:rPr>
              <a:t>A contract is required any time a governmental entity expends money for goods or services.</a:t>
            </a:r>
            <a:endParaRPr sz="19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2100">
                <a:solidFill>
                  <a:srgbClr val="000000"/>
                </a:solidFill>
              </a:rPr>
              <a:t>State agencies who enter into a contract involving technology or the sharing of electronic records/data </a:t>
            </a:r>
            <a:r>
              <a:rPr b="1" lang="en" sz="2100">
                <a:solidFill>
                  <a:srgbClr val="000000"/>
                </a:solidFill>
              </a:rPr>
              <a:t>may rely </a:t>
            </a:r>
            <a:r>
              <a:rPr lang="en" sz="2100">
                <a:solidFill>
                  <a:srgbClr val="000000"/>
                </a:solidFill>
              </a:rPr>
              <a:t>on the terms and conditions included in Division of Technology Services’ Attachment B. 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96" name="Google Shape;196;p1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169000" y="201325"/>
            <a:ext cx="7079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REQUIREMENTS FOR CONTRACTORS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477525" y="1140475"/>
            <a:ext cx="83511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contractor that processes or has access to personal data </a:t>
            </a:r>
            <a:r>
              <a:rPr b="1" lang="en" sz="2100">
                <a:solidFill>
                  <a:srgbClr val="000000"/>
                </a:solidFill>
              </a:rPr>
              <a:t>must comply</a:t>
            </a:r>
            <a:r>
              <a:rPr lang="en" sz="2100">
                <a:solidFill>
                  <a:srgbClr val="000000"/>
                </a:solidFill>
              </a:rPr>
              <a:t> with the same requirements as the governmental entity.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A contract entered into or renewed between a governmental entity and a contractor after 7/1/26 must include specific language that requires the contractor to comply with the requirements of the GDPA.</a:t>
            </a:r>
            <a:endParaRPr sz="1900">
              <a:solidFill>
                <a:srgbClr val="0070C0"/>
              </a:solidFill>
            </a:endParaRPr>
          </a:p>
        </p:txBody>
      </p:sp>
      <p:sp>
        <p:nvSpPr>
          <p:cNvPr id="203" name="Google Shape;203;p1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18">
            <a:hlinkClick r:id="rId3"/>
          </p:cNvPr>
          <p:cNvSpPr/>
          <p:nvPr/>
        </p:nvSpPr>
        <p:spPr>
          <a:xfrm>
            <a:off x="7196564" y="4073529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63A-19-401.4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179125" y="165848"/>
            <a:ext cx="81090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WHO IS A CONTRACTOR UNDER THE GDPA?</a:t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753650" y="1354500"/>
            <a:ext cx="8050200" cy="22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Any person who: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has entered into a contract or an agreement with a governmental entity; and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processes personal data under the contractor.</a:t>
            </a:r>
            <a:endParaRPr sz="1900"/>
          </a:p>
          <a:p>
            <a:pPr indent="-246063" lvl="0" marL="227013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contractor </a:t>
            </a:r>
            <a:r>
              <a:rPr b="1" lang="en" sz="2100">
                <a:solidFill>
                  <a:srgbClr val="000000"/>
                </a:solidFill>
              </a:rPr>
              <a:t>includes </a:t>
            </a:r>
            <a:r>
              <a:rPr lang="en" sz="2100">
                <a:solidFill>
                  <a:srgbClr val="000000"/>
                </a:solidFill>
              </a:rPr>
              <a:t>a contractor's employees, agents, or subcontractors.</a:t>
            </a:r>
            <a:endParaRPr sz="2100"/>
          </a:p>
        </p:txBody>
      </p:sp>
      <p:sp>
        <p:nvSpPr>
          <p:cNvPr id="211" name="Google Shape;211;p1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type="title"/>
          </p:nvPr>
        </p:nvSpPr>
        <p:spPr>
          <a:xfrm>
            <a:off x="184175" y="170950"/>
            <a:ext cx="2508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Resources</a:t>
            </a:r>
            <a:endParaRPr/>
          </a:p>
        </p:txBody>
      </p:sp>
      <p:sp>
        <p:nvSpPr>
          <p:cNvPr id="218" name="Google Shape;218;p34">
            <a:hlinkClick r:id="rId3"/>
          </p:cNvPr>
          <p:cNvSpPr/>
          <p:nvPr/>
        </p:nvSpPr>
        <p:spPr>
          <a:xfrm>
            <a:off x="7651089" y="170953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privacy.utah.gov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087" y="1057675"/>
            <a:ext cx="2263925" cy="36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75" y="779150"/>
            <a:ext cx="4368947" cy="416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b81936ff3_0_9"/>
          <p:cNvSpPr txBox="1"/>
          <p:nvPr/>
        </p:nvSpPr>
        <p:spPr>
          <a:xfrm>
            <a:off x="2094600" y="4105975"/>
            <a:ext cx="49548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 us at: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privacy.utah.gov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email us at </a:t>
            </a:r>
            <a:r>
              <a:rPr b="0" i="0" lang="en" sz="16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officeofdataprivacy@utah.gov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148725" y="196250"/>
            <a:ext cx="3699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GRAMA Definition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1079775" y="1205813"/>
            <a:ext cx="72615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51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A </a:t>
            </a:r>
            <a:r>
              <a:rPr b="1" lang="en" sz="2400">
                <a:solidFill>
                  <a:srgbClr val="000000"/>
                </a:solidFill>
              </a:rPr>
              <a:t>record </a:t>
            </a:r>
            <a:r>
              <a:rPr lang="en" sz="2400">
                <a:solidFill>
                  <a:srgbClr val="000000"/>
                </a:solidFill>
              </a:rPr>
              <a:t>includes:</a:t>
            </a:r>
            <a:endParaRPr sz="24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electronic data or other documentary material regardless of physical form or characteristics prepared, owned, received, or retained by a governmental entity </a:t>
            </a:r>
            <a:endParaRPr sz="2200"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">
            <a:hlinkClick r:id="rId3"/>
          </p:cNvPr>
          <p:cNvSpPr/>
          <p:nvPr/>
        </p:nvSpPr>
        <p:spPr>
          <a:xfrm>
            <a:off x="7237104" y="4108981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63G-2-103 (25)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48725" y="191175"/>
            <a:ext cx="5072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SHARING RECORDS/DATA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604650" y="1060875"/>
            <a:ext cx="82245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3" lvl="0" marL="2270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This section describes </a:t>
            </a:r>
            <a:r>
              <a:rPr b="1" lang="en" sz="2100">
                <a:solidFill>
                  <a:srgbClr val="000000"/>
                </a:solidFill>
              </a:rPr>
              <a:t>how </a:t>
            </a:r>
            <a:r>
              <a:rPr lang="en" sz="2100">
                <a:solidFill>
                  <a:srgbClr val="000000"/>
                </a:solidFill>
              </a:rPr>
              <a:t>and </a:t>
            </a:r>
            <a:r>
              <a:rPr b="1" lang="en" sz="2100">
                <a:solidFill>
                  <a:srgbClr val="000000"/>
                </a:solidFill>
              </a:rPr>
              <a:t>with whom</a:t>
            </a:r>
            <a:r>
              <a:rPr lang="en" sz="2100">
                <a:solidFill>
                  <a:srgbClr val="000000"/>
                </a:solidFill>
              </a:rPr>
              <a:t> a governmental entity’s records/data may be shared.</a:t>
            </a:r>
            <a:endParaRPr sz="2100"/>
          </a:p>
          <a:p>
            <a:pPr indent="-246062" lvl="0" marL="22701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governmental entity </a:t>
            </a:r>
            <a:r>
              <a:rPr b="1" lang="en" sz="2100">
                <a:solidFill>
                  <a:srgbClr val="000000"/>
                </a:solidFill>
              </a:rPr>
              <a:t>may share</a:t>
            </a:r>
            <a:r>
              <a:rPr lang="en" sz="2100">
                <a:solidFill>
                  <a:srgbClr val="000000"/>
                </a:solidFill>
              </a:rPr>
              <a:t> a private, controlled, or protected records/data with: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another governmental entity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a government-managed corporation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the federal government; or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another state</a:t>
            </a:r>
            <a:endParaRPr sz="1900"/>
          </a:p>
          <a:p>
            <a:pPr indent="-112713" lvl="0" marL="227013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Noto Sans Symbols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>
            <a:hlinkClick r:id="rId3"/>
          </p:cNvPr>
          <p:cNvSpPr/>
          <p:nvPr/>
        </p:nvSpPr>
        <p:spPr>
          <a:xfrm>
            <a:off x="7245014" y="4106829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63G-2-206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130750" y="186125"/>
            <a:ext cx="54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LEGAL BASIS FOR SHARING </a:t>
            </a:r>
            <a:endParaRPr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702625" y="1189050"/>
            <a:ext cx="8281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51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A governmental entity </a:t>
            </a:r>
            <a:r>
              <a:rPr b="1" lang="en" sz="2400">
                <a:solidFill>
                  <a:srgbClr val="000000"/>
                </a:solidFill>
              </a:rPr>
              <a:t>may share </a:t>
            </a:r>
            <a:r>
              <a:rPr lang="en" sz="2400">
                <a:solidFill>
                  <a:srgbClr val="000000"/>
                </a:solidFill>
              </a:rPr>
              <a:t>records/data </a:t>
            </a:r>
            <a:r>
              <a:rPr b="1" lang="en" sz="2400">
                <a:solidFill>
                  <a:srgbClr val="000000"/>
                </a:solidFill>
              </a:rPr>
              <a:t>if </a:t>
            </a:r>
            <a:r>
              <a:rPr lang="en" sz="2400">
                <a:solidFill>
                  <a:srgbClr val="000000"/>
                </a:solidFill>
              </a:rPr>
              <a:t>the requesting entity:</a:t>
            </a:r>
            <a:endParaRPr sz="24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archives records/data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enforces, litigates, or investigates the law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conducts audits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collects info for probationary or parole purposes; and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is the Legislature</a:t>
            </a:r>
            <a:endParaRPr sz="2100"/>
          </a:p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194325" y="196250"/>
            <a:ext cx="4484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WRITTEN ASSURANCE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695925" y="850200"/>
            <a:ext cx="82194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3" lvl="0" marL="2270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governmental entity may share records/data if the receiving entity gives written assurance the:</a:t>
            </a:r>
            <a:endParaRPr sz="2100"/>
          </a:p>
          <a:p>
            <a:pPr indent="-233362" lvl="1" marL="6842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records/data is necessary for the receiving entity to perform their duties and functions</a:t>
            </a:r>
            <a:endParaRPr sz="1900"/>
          </a:p>
          <a:p>
            <a:pPr indent="-233362" lvl="1" marL="6842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records/data will be used for a similar purpose to the purpose for which the information in the records/data was collected</a:t>
            </a:r>
            <a:r>
              <a:rPr lang="en" sz="1900">
                <a:solidFill>
                  <a:srgbClr val="000000"/>
                </a:solidFill>
              </a:rPr>
              <a:t>; and</a:t>
            </a:r>
            <a:endParaRPr sz="1900"/>
          </a:p>
          <a:p>
            <a:pPr indent="-233362" lvl="1" marL="684213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use of the records/data will produce a public benefit that is greater than or equal to the privacy rights that protect the records/data</a:t>
            </a:r>
            <a:endParaRPr sz="1900"/>
          </a:p>
        </p:txBody>
      </p:sp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99051" y="181050"/>
            <a:ext cx="7473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CONTRACTORS &amp; PRIVATE PROVIDERS</a:t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538475" y="1038675"/>
            <a:ext cx="8253000" cy="23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contractor or private provider may receive records/data from a governmental entity if the records/data:</a:t>
            </a:r>
            <a:endParaRPr sz="2100"/>
          </a:p>
          <a:p>
            <a:pPr indent="-177800" lvl="1" marL="6286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are required to perform the contract</a:t>
            </a:r>
            <a:r>
              <a:rPr lang="en" sz="1900">
                <a:solidFill>
                  <a:srgbClr val="000000"/>
                </a:solidFill>
              </a:rPr>
              <a:t>;</a:t>
            </a:r>
            <a:endParaRPr sz="1900"/>
          </a:p>
          <a:p>
            <a:pPr indent="-177800" lvl="1" marL="6286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will only be used for the performance of the contract</a:t>
            </a:r>
            <a:r>
              <a:rPr lang="en" sz="1900">
                <a:solidFill>
                  <a:srgbClr val="000000"/>
                </a:solidFill>
              </a:rPr>
              <a:t>;</a:t>
            </a:r>
            <a:endParaRPr sz="1900"/>
          </a:p>
          <a:p>
            <a:pPr indent="-177800" lvl="1" marL="6286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will not be disclosed to any other person; and</a:t>
            </a:r>
            <a:endParaRPr sz="1900"/>
          </a:p>
          <a:p>
            <a:pPr indent="-177800" lvl="1" marL="6286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" sz="1900">
                <a:solidFill>
                  <a:srgbClr val="000000"/>
                </a:solidFill>
              </a:rPr>
              <a:t>will not be used for advertising or solicitation purposes</a:t>
            </a:r>
            <a:r>
              <a:rPr lang="en" sz="1900">
                <a:solidFill>
                  <a:srgbClr val="000000"/>
                </a:solidFill>
              </a:rPr>
              <a:t>.</a:t>
            </a:r>
            <a:endParaRPr sz="1900"/>
          </a:p>
        </p:txBody>
      </p:sp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1402625" y="3813025"/>
            <a:ext cx="73506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" sz="2000"/>
              <a:t>📌 </a:t>
            </a:r>
            <a:r>
              <a:rPr lang="en" sz="1900">
                <a:solidFill>
                  <a:srgbClr val="000000"/>
                </a:solidFill>
              </a:rPr>
              <a:t>The contractor or private provider must give written assurance that it will adhere to these restrictions.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179128" y="165850"/>
            <a:ext cx="41502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REQUIRED SHARING</a:t>
            </a:r>
            <a:endParaRPr/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644700" y="1170850"/>
            <a:ext cx="78546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51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Records/data </a:t>
            </a:r>
            <a:r>
              <a:rPr b="1" lang="en" sz="2400">
                <a:solidFill>
                  <a:srgbClr val="000000"/>
                </a:solidFill>
              </a:rPr>
              <a:t>must be shared</a:t>
            </a:r>
            <a:r>
              <a:rPr lang="en" sz="2400">
                <a:solidFill>
                  <a:srgbClr val="000000"/>
                </a:solidFill>
              </a:rPr>
              <a:t> if the requesting entity:</a:t>
            </a:r>
            <a:endParaRPr sz="24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is entitled to inspect the records/data by law; or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is required to inspect the records/data as a condition of participating in a state or federal program or for receiving state or federal funds.</a:t>
            </a:r>
            <a:endParaRPr sz="2100"/>
          </a:p>
        </p:txBody>
      </p: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153804" y="181050"/>
            <a:ext cx="28680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PREEMPTION</a:t>
            </a:r>
            <a:endParaRPr/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478025" y="1286900"/>
            <a:ext cx="82599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If a </a:t>
            </a:r>
            <a:r>
              <a:rPr b="1" lang="en" sz="2100">
                <a:solidFill>
                  <a:srgbClr val="000000"/>
                </a:solidFill>
              </a:rPr>
              <a:t>more specific</a:t>
            </a:r>
            <a:r>
              <a:rPr lang="en" sz="2100">
                <a:solidFill>
                  <a:srgbClr val="000000"/>
                </a:solidFill>
              </a:rPr>
              <a:t> court rule or order, statute, or regulation prohibits or requires sharing of records/data; that rule, order, statute, or regulation controls.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Records/data that is “</a:t>
            </a:r>
            <a:r>
              <a:rPr b="1" lang="en" sz="1900">
                <a:solidFill>
                  <a:srgbClr val="000000"/>
                </a:solidFill>
              </a:rPr>
              <a:t>exempt</a:t>
            </a:r>
            <a:r>
              <a:rPr lang="en" sz="1900">
                <a:solidFill>
                  <a:srgbClr val="000000"/>
                </a:solidFill>
              </a:rPr>
              <a:t>” may be subject to specific sharing requirements or limits on use.</a:t>
            </a:r>
            <a:endParaRPr sz="1900"/>
          </a:p>
        </p:txBody>
      </p:sp>
      <p:sp>
        <p:nvSpPr>
          <p:cNvPr id="151" name="Google Shape;151;p1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169002" y="186125"/>
            <a:ext cx="58428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>
                <a:solidFill>
                  <a:srgbClr val="000000"/>
                </a:solidFill>
              </a:rPr>
              <a:t>NOTICE TO RECEIVING ENTITY</a:t>
            </a:r>
            <a:endParaRPr/>
          </a:p>
        </p:txBody>
      </p:sp>
      <p:sp>
        <p:nvSpPr>
          <p:cNvPr id="157" name="Google Shape;157;p11"/>
          <p:cNvSpPr txBox="1"/>
          <p:nvPr>
            <p:ph idx="1" type="body"/>
          </p:nvPr>
        </p:nvSpPr>
        <p:spPr>
          <a:xfrm>
            <a:off x="569250" y="1171500"/>
            <a:ext cx="81942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606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b="1" lang="en" sz="2100">
                <a:solidFill>
                  <a:srgbClr val="000000"/>
                </a:solidFill>
              </a:rPr>
              <a:t>Before disclosing</a:t>
            </a:r>
            <a:r>
              <a:rPr lang="en" sz="2100">
                <a:solidFill>
                  <a:srgbClr val="000000"/>
                </a:solidFill>
              </a:rPr>
              <a:t> records/data, the originating entity must inform the receiving entity of: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the classification of the records/data; and</a:t>
            </a:r>
            <a:endParaRPr sz="19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1900">
                <a:solidFill>
                  <a:srgbClr val="000000"/>
                </a:solidFill>
              </a:rPr>
              <a:t>any restrictions on access.</a:t>
            </a:r>
            <a:endParaRPr sz="1900"/>
          </a:p>
          <a:p>
            <a:pPr indent="-246063" lvl="0" marL="22701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▪"/>
            </a:pPr>
            <a:r>
              <a:rPr lang="en" sz="2100">
                <a:solidFill>
                  <a:srgbClr val="000000"/>
                </a:solidFill>
              </a:rPr>
              <a:t>A receiving entity </a:t>
            </a:r>
            <a:r>
              <a:rPr b="1" lang="en" sz="2100">
                <a:solidFill>
                  <a:srgbClr val="000000"/>
                </a:solidFill>
              </a:rPr>
              <a:t>may not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b="1" lang="en" sz="2100">
                <a:solidFill>
                  <a:srgbClr val="000000"/>
                </a:solidFill>
              </a:rPr>
              <a:t>disclose </a:t>
            </a:r>
            <a:r>
              <a:rPr lang="en" sz="2100">
                <a:solidFill>
                  <a:srgbClr val="000000"/>
                </a:solidFill>
              </a:rPr>
              <a:t>records/data it received under the sharing provisions in response to a GRAMA request made under Utah Code § 63G-2-204.</a:t>
            </a:r>
            <a:endParaRPr sz="2100"/>
          </a:p>
          <a:p>
            <a:pPr indent="-57150" lvl="0" marL="1714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57150" lvl="0" marL="1714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57150" lvl="0" marL="17145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Noto Sans Symbols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58" name="Google Shape;158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v Ops 2">
  <a:themeElements>
    <a:clrScheme name="Custom 347">
      <a:dk1>
        <a:srgbClr val="707070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EDAD00"/>
      </a:accent5>
      <a:accent6>
        <a:srgbClr val="707070"/>
      </a:accent6>
      <a:hlink>
        <a:srgbClr val="5971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Lana Taylor</dc:creator>
</cp:coreProperties>
</file>