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xml" ContentType="application/vnd.openxmlformats-officedocument.presentationml.tags+xml"/>
  <Override PartName="/ppt/notesSlides/notesSlide25.xml" ContentType="application/vnd.openxmlformats-officedocument.presentationml.notesSlide+xml"/>
  <Override PartName="/ppt/tags/tag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1" r:id="rId28"/>
  </p:sldIdLst>
  <p:sldSz cx="9144000" cy="5143500" type="screen16x9"/>
  <p:notesSz cx="6858000" cy="9144000"/>
  <p:embeddedFontLst>
    <p:embeddedFont>
      <p:font typeface="Georgia" panose="02040502050405020303" pitchFamily="18" charset="0"/>
      <p:regular r:id="rId30"/>
      <p:bold r:id="rId31"/>
      <p:italic r:id="rId32"/>
      <p:boldItalic r:id="rId33"/>
    </p:embeddedFont>
    <p:embeddedFont>
      <p:font typeface="Lato" panose="020F0502020204030203" pitchFamily="34" charset="0"/>
      <p:regular r:id="rId34"/>
      <p:bold r:id="rId35"/>
      <p:italic r:id="rId36"/>
      <p:boldItalic r:id="rId37"/>
    </p:embeddedFont>
    <p:embeddedFont>
      <p:font typeface="Montserrat" pitchFamily="2" charset="0"/>
      <p:regular r:id="rId38"/>
      <p:bold r:id="rId39"/>
      <p:italic r:id="rId40"/>
      <p:boldItalic r:id="rId41"/>
    </p:embeddedFont>
  </p:embeddedFontLst>
  <p:custDataLst>
    <p:tags r:id="rId4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gaOAxuC9UDxbiL1Ex3AbcSrDOn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2" d="100"/>
          <a:sy n="202" d="100"/>
        </p:scale>
        <p:origin x="620" y="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gs" Target="tags/tag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utah.gov/xcode/Title63g/Chapter2/63g-2-S103.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ecfr.gov/current/title-45/subtitle-A/subchapter-C/part-164/subpart-C/section-164.304"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ba8956eed4_0_1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g3ba8956eed4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bbf9fa8ab0_0_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g3bbf9fa8ab0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bbf9fa8ab0_0_1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3bbf9fa8ab0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bbf9fa8ab0_0_7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bbf9fa8ab0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8167dbeb15_0_4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g28167dbeb15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f34e0b38e1_0_2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2f34e0b38e1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b4bcc99f8f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b4bcc99f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b4fa0f8395_0_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3b4fa0f839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b4fa0f8395_0_1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b4fa0f839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b2cd86239a_5_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3b2cd86239a_5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8167dbeb15_0_2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g28167dbeb15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8167dbeb15_0_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g28167dbeb15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8167dbeb15_0_3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g28167dbeb15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b2aca726d4_0_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3b2aca726d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b2aca726d4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g3b2aca726d4_0_1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 governmental entity must provide conclusive</a:t>
            </a:r>
            <a:endParaRPr/>
          </a:p>
          <a:p>
            <a:pPr marL="0" lvl="0" indent="0" algn="l" rtl="0">
              <a:spcBef>
                <a:spcPts val="0"/>
              </a:spcBef>
              <a:spcAft>
                <a:spcPts val="0"/>
              </a:spcAft>
              <a:buClr>
                <a:schemeClr val="dk1"/>
              </a:buClr>
              <a:buSzPts val="1100"/>
              <a:buFont typeface="Arial"/>
              <a:buNone/>
            </a:pPr>
            <a:r>
              <a:rPr lang="en"/>
              <a:t>evidence, backed by data such as a forensic review or</a:t>
            </a:r>
            <a:endParaRPr/>
          </a:p>
          <a:p>
            <a:pPr marL="0" lvl="0" indent="0" algn="l" rtl="0">
              <a:spcBef>
                <a:spcPts val="0"/>
              </a:spcBef>
              <a:spcAft>
                <a:spcPts val="0"/>
              </a:spcAft>
              <a:buClr>
                <a:schemeClr val="dk1"/>
              </a:buClr>
              <a:buSzPts val="1100"/>
              <a:buFont typeface="Arial"/>
              <a:buNone/>
            </a:pPr>
            <a:r>
              <a:rPr lang="en"/>
              <a:t>report and a packet capture of network traffic, to</a:t>
            </a:r>
            <a:endParaRPr/>
          </a:p>
          <a:p>
            <a:pPr marL="0" lvl="0" indent="0" algn="l" rtl="0">
              <a:spcBef>
                <a:spcPts val="0"/>
              </a:spcBef>
              <a:spcAft>
                <a:spcPts val="0"/>
              </a:spcAft>
              <a:buClr>
                <a:schemeClr val="dk1"/>
              </a:buClr>
              <a:buSzPts val="1100"/>
              <a:buFont typeface="Arial"/>
              <a:buNone/>
            </a:pPr>
            <a:r>
              <a:rPr lang="en"/>
              <a:t>prove that data was not accessed or exfiltrated.</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f31e28de6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g2f31e28de69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 governmental entity must provide conclusive</a:t>
            </a:r>
            <a:endParaRPr/>
          </a:p>
          <a:p>
            <a:pPr marL="0" lvl="0" indent="0" algn="l" rtl="0">
              <a:spcBef>
                <a:spcPts val="0"/>
              </a:spcBef>
              <a:spcAft>
                <a:spcPts val="0"/>
              </a:spcAft>
              <a:buClr>
                <a:schemeClr val="dk1"/>
              </a:buClr>
              <a:buSzPts val="1100"/>
              <a:buFont typeface="Arial"/>
              <a:buNone/>
            </a:pPr>
            <a:r>
              <a:rPr lang="en"/>
              <a:t>evidence, backed by data such as a forensic review or</a:t>
            </a:r>
            <a:endParaRPr/>
          </a:p>
          <a:p>
            <a:pPr marL="0" lvl="0" indent="0" algn="l" rtl="0">
              <a:spcBef>
                <a:spcPts val="0"/>
              </a:spcBef>
              <a:spcAft>
                <a:spcPts val="0"/>
              </a:spcAft>
              <a:buClr>
                <a:schemeClr val="dk1"/>
              </a:buClr>
              <a:buSzPts val="1100"/>
              <a:buFont typeface="Arial"/>
              <a:buNone/>
            </a:pPr>
            <a:r>
              <a:rPr lang="en"/>
              <a:t>report and a packet capture of network traffic, to</a:t>
            </a:r>
            <a:endParaRPr/>
          </a:p>
          <a:p>
            <a:pPr marL="0" lvl="0" indent="0" algn="l" rtl="0">
              <a:spcBef>
                <a:spcPts val="0"/>
              </a:spcBef>
              <a:spcAft>
                <a:spcPts val="0"/>
              </a:spcAft>
              <a:buClr>
                <a:schemeClr val="dk1"/>
              </a:buClr>
              <a:buSzPts val="1100"/>
              <a:buFont typeface="Arial"/>
              <a:buNone/>
            </a:pPr>
            <a:r>
              <a:rPr lang="en"/>
              <a:t>prove that data was not accessed or exfiltrated.</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 name="Google Shape;32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f34e0b38e1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2f34e0b38e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SzPts val="1800"/>
              <a:buNone/>
            </a:pPr>
            <a:r>
              <a:rPr lang="en" sz="1300" u="sng">
                <a:solidFill>
                  <a:srgbClr val="5971FF"/>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GRAMA </a:t>
            </a:r>
            <a:endParaRPr sz="1300">
              <a:solidFill>
                <a:srgbClr val="707070"/>
              </a:solidFill>
              <a:latin typeface="Montserrat"/>
              <a:ea typeface="Montserrat"/>
              <a:cs typeface="Montserrat"/>
              <a:sym typeface="Montserrat"/>
            </a:endParaRPr>
          </a:p>
          <a:p>
            <a:pPr marL="457200" lvl="0" indent="-311150" algn="l" rtl="0">
              <a:spcBef>
                <a:spcPts val="600"/>
              </a:spcBef>
              <a:spcAft>
                <a:spcPts val="0"/>
              </a:spcAft>
              <a:buClr>
                <a:srgbClr val="707070"/>
              </a:buClr>
              <a:buSzPts val="1300"/>
              <a:buFont typeface="Montserrat"/>
              <a:buChar char="-"/>
            </a:pPr>
            <a:r>
              <a:rPr lang="en" sz="1300">
                <a:solidFill>
                  <a:srgbClr val="707070"/>
                </a:solidFill>
                <a:latin typeface="Montserrat"/>
                <a:ea typeface="Montserrat"/>
                <a:cs typeface="Montserrat"/>
                <a:sym typeface="Montserrat"/>
              </a:rPr>
              <a:t>"Individual" means a human being</a:t>
            </a:r>
            <a:endParaRPr sz="1300">
              <a:solidFill>
                <a:srgbClr val="707070"/>
              </a:solidFill>
              <a:latin typeface="Montserrat"/>
              <a:ea typeface="Montserrat"/>
              <a:cs typeface="Montserrat"/>
              <a:sym typeface="Montserrat"/>
            </a:endParaRPr>
          </a:p>
          <a:p>
            <a:pPr marL="457200" lvl="0" indent="-311150" algn="l" rtl="0">
              <a:spcBef>
                <a:spcPts val="0"/>
              </a:spcBef>
              <a:spcAft>
                <a:spcPts val="0"/>
              </a:spcAft>
              <a:buClr>
                <a:srgbClr val="707070"/>
              </a:buClr>
              <a:buSzPts val="1300"/>
              <a:buFont typeface="Montserrat"/>
              <a:buChar char="-"/>
            </a:pPr>
            <a:r>
              <a:rPr lang="en" sz="1300">
                <a:solidFill>
                  <a:srgbClr val="707070"/>
                </a:solidFill>
                <a:latin typeface="Montserrat"/>
                <a:ea typeface="Montserrat"/>
                <a:cs typeface="Montserrat"/>
                <a:sym typeface="Montserrat"/>
              </a:rPr>
              <a:t>“Person” means: an individual, a nonprofit or profit corporation, a partnership, a sole proprietorship, other type of business org, or any combination acting in concert with another. </a:t>
            </a:r>
            <a:endParaRPr sz="1300">
              <a:solidFill>
                <a:srgbClr val="707070"/>
              </a:solidFill>
              <a:latin typeface="Montserrat"/>
              <a:ea typeface="Montserrat"/>
              <a:cs typeface="Montserrat"/>
              <a:sym typeface="Montserrat"/>
            </a:endParaRPr>
          </a:p>
          <a:p>
            <a:pPr marL="0" lvl="0" indent="0" algn="l" rtl="0">
              <a:lnSpc>
                <a:spcPct val="100000"/>
              </a:lnSpc>
              <a:spcBef>
                <a:spcPts val="0"/>
              </a:spcBef>
              <a:spcAft>
                <a:spcPts val="0"/>
              </a:spcAft>
              <a:buSzPts val="1400"/>
              <a:buNone/>
            </a:pPr>
            <a:endParaRPr/>
          </a:p>
          <a:p>
            <a:pPr marL="0" lvl="0" indent="0" algn="l" rtl="0">
              <a:spcBef>
                <a:spcPts val="0"/>
              </a:spcBef>
              <a:spcAft>
                <a:spcPts val="0"/>
              </a:spcAft>
              <a:buClr>
                <a:schemeClr val="dk1"/>
              </a:buClr>
              <a:buSzPts val="1100"/>
              <a:buFont typeface="Arial"/>
              <a:buNone/>
            </a:pPr>
            <a:r>
              <a:rPr lang="en">
                <a:solidFill>
                  <a:schemeClr val="dk1"/>
                </a:solidFill>
                <a:highlight>
                  <a:srgbClr val="FFFFFF"/>
                </a:highlight>
                <a:latin typeface="Georgia"/>
                <a:ea typeface="Georgia"/>
                <a:cs typeface="Georgia"/>
                <a:sym typeface="Georgia"/>
              </a:rPr>
              <a:t>This is the current language in the bill:</a:t>
            </a:r>
            <a:endParaRPr>
              <a:solidFill>
                <a:schemeClr val="dk1"/>
              </a:solidFill>
              <a:highlight>
                <a:srgbClr val="FFFFFF"/>
              </a:highlight>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b="1">
                <a:solidFill>
                  <a:schemeClr val="dk1"/>
                </a:solidFill>
                <a:highlight>
                  <a:srgbClr val="FFFFFF"/>
                </a:highlight>
                <a:latin typeface="Georgia"/>
                <a:ea typeface="Georgia"/>
                <a:cs typeface="Georgia"/>
                <a:sym typeface="Georgia"/>
              </a:rPr>
              <a:t>"Security incident</a:t>
            </a:r>
            <a:r>
              <a:rPr lang="en">
                <a:solidFill>
                  <a:schemeClr val="dk1"/>
                </a:solidFill>
                <a:highlight>
                  <a:srgbClr val="FFFFFF"/>
                </a:highlight>
                <a:latin typeface="Georgia"/>
                <a:ea typeface="Georgia"/>
                <a:cs typeface="Georgia"/>
                <a:sym typeface="Georgia"/>
              </a:rPr>
              <a:t>" means an event that compromises or potentially compromises the security, confidentiality, availability, or integrity of personal data or the computer systems used by a governmental entity, regardless of whether the event rises to the level</a:t>
            </a:r>
            <a:endParaRPr>
              <a:solidFill>
                <a:schemeClr val="dk1"/>
              </a:solidFill>
              <a:highlight>
                <a:srgbClr val="FFFFFF"/>
              </a:highlight>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a:solidFill>
                  <a:schemeClr val="dk1"/>
                </a:solidFill>
                <a:highlight>
                  <a:srgbClr val="FFFFFF"/>
                </a:highlight>
                <a:latin typeface="Georgia"/>
                <a:ea typeface="Georgia"/>
                <a:cs typeface="Georgia"/>
                <a:sym typeface="Georgia"/>
              </a:rPr>
              <a:t>of a data breach.</a:t>
            </a:r>
            <a:endParaRPr>
              <a:solidFill>
                <a:schemeClr val="dk1"/>
              </a:solidFill>
              <a:highlight>
                <a:srgbClr val="FFFFFF"/>
              </a:highlight>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endParaRPr>
              <a:solidFill>
                <a:schemeClr val="dk1"/>
              </a:solidFill>
              <a:highlight>
                <a:srgbClr val="FFFFFF"/>
              </a:highlight>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a:solidFill>
                  <a:schemeClr val="dk1"/>
                </a:solidFill>
                <a:highlight>
                  <a:srgbClr val="FFFFFF"/>
                </a:highlight>
                <a:latin typeface="Georgia"/>
                <a:ea typeface="Georgia"/>
                <a:cs typeface="Georgia"/>
                <a:sym typeface="Georgia"/>
              </a:rPr>
              <a:t>Also being considered is the definition from </a:t>
            </a:r>
            <a:r>
              <a:rPr lang="en" b="1">
                <a:solidFill>
                  <a:schemeClr val="dk1"/>
                </a:solidFill>
                <a:highlight>
                  <a:srgbClr val="FFFFFF"/>
                </a:highlight>
                <a:latin typeface="Georgia"/>
                <a:ea typeface="Georgia"/>
                <a:cs typeface="Georgia"/>
                <a:sym typeface="Georgia"/>
              </a:rPr>
              <a:t>HIPAA</a:t>
            </a:r>
            <a:r>
              <a:rPr lang="en">
                <a:solidFill>
                  <a:schemeClr val="dk1"/>
                </a:solidFill>
                <a:highlight>
                  <a:srgbClr val="FFFFFF"/>
                </a:highlight>
                <a:latin typeface="Georgia"/>
                <a:ea typeface="Georgia"/>
                <a:cs typeface="Georgia"/>
                <a:sym typeface="Georgia"/>
              </a:rPr>
              <a:t>:</a:t>
            </a:r>
            <a:endParaRPr>
              <a:solidFill>
                <a:schemeClr val="dk1"/>
              </a:solidFill>
              <a:highlight>
                <a:srgbClr val="FFFFFF"/>
              </a:highlight>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b="1">
                <a:solidFill>
                  <a:schemeClr val="dk1"/>
                </a:solidFill>
                <a:highlight>
                  <a:srgbClr val="FFFFFF"/>
                </a:highlight>
                <a:latin typeface="Georgia"/>
                <a:ea typeface="Georgia"/>
                <a:cs typeface="Georgia"/>
                <a:sym typeface="Georgia"/>
              </a:rPr>
              <a:t>“Security incident”</a:t>
            </a:r>
            <a:r>
              <a:rPr lang="en">
                <a:solidFill>
                  <a:schemeClr val="dk1"/>
                </a:solidFill>
                <a:highlight>
                  <a:srgbClr val="FFFFFF"/>
                </a:highlight>
                <a:latin typeface="Georgia"/>
                <a:ea typeface="Georgia"/>
                <a:cs typeface="Georgia"/>
                <a:sym typeface="Georgia"/>
              </a:rPr>
              <a:t> means the attempted or successful unauthorized access, use, disclosure, modification, or destruction of information or interference with system operations in an information system. </a:t>
            </a:r>
            <a:r>
              <a:rPr lang="en" u="sng">
                <a:solidFill>
                  <a:srgbClr val="467886"/>
                </a:solidFill>
                <a:highlight>
                  <a:srgbClr val="FFFFFF"/>
                </a:highlight>
                <a:latin typeface="Georgia"/>
                <a:ea typeface="Georgia"/>
                <a:cs typeface="Georgia"/>
                <a:sym typeface="Georgia"/>
                <a:hlinkClick r:id="rId4">
                  <a:extLst>
                    <a:ext uri="{A12FA001-AC4F-418D-AE19-62706E023703}">
                      <ahyp:hlinkClr xmlns:ahyp="http://schemas.microsoft.com/office/drawing/2018/hyperlinkcolor" val="tx"/>
                    </a:ext>
                  </a:extLst>
                </a:hlinkClick>
              </a:rPr>
              <a:t>45 C.F.R. § 164.304</a:t>
            </a:r>
            <a:endParaRPr u="sng">
              <a:solidFill>
                <a:srgbClr val="467886"/>
              </a:solidFill>
              <a:highlight>
                <a:srgbClr val="FFFFFF"/>
              </a:highlight>
              <a:latin typeface="Georgia"/>
              <a:ea typeface="Georgia"/>
              <a:cs typeface="Georgia"/>
              <a:sym typeface="Georgia"/>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be30977689_0_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be3097768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lessons learned during incident response should often be shared as soon as they are identified, not delayed until after recovery concludes. Continuous improvement is increasingly necessary for all facets of cybersecurity risk management in order to keep up with modern threats.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b2aca726d4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6" name="Google Shape;156;g3b2aca726d4_0_1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f31e28de69_0_4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g2f31e28de69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be30977689_0_2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be3097768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lessons learned during incident response should often be shared as soon as they are identified, not delayed until after recovery concludes. Continuous improvement is increasingly necessary for all facets of cybersecurity risk management in order to keep up with modern threats.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be30977689_0_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be30977689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lessons learned during incident response should often be shared as soon as they are identified, not delayed until after recovery concludes. Continuous improvement is increasingly necessary for all facets of cybersecurity risk management in order to keep up with modern threats.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bbf9fa8ab0_0_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bbf9fa8ab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1"/>
          <p:cNvSpPr txBox="1">
            <a:spLocks noGrp="1"/>
          </p:cNvSpPr>
          <p:nvPr>
            <p:ph type="ctrTitle"/>
          </p:nvPr>
        </p:nvSpPr>
        <p:spPr>
          <a:xfrm>
            <a:off x="645225" y="2762725"/>
            <a:ext cx="6736500" cy="718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500"/>
              <a:buNone/>
              <a:defRPr sz="3500">
                <a:solidFill>
                  <a:schemeClr val="dk2"/>
                </a:solidFill>
              </a:defRPr>
            </a:lvl1pPr>
            <a:lvl2pPr lvl="1" algn="l">
              <a:lnSpc>
                <a:spcPct val="100000"/>
              </a:lnSpc>
              <a:spcBef>
                <a:spcPts val="0"/>
              </a:spcBef>
              <a:spcAft>
                <a:spcPts val="0"/>
              </a:spcAft>
              <a:buClr>
                <a:schemeClr val="dk2"/>
              </a:buClr>
              <a:buSzPts val="4400"/>
              <a:buNone/>
              <a:defRPr sz="4400">
                <a:solidFill>
                  <a:schemeClr val="dk2"/>
                </a:solidFill>
              </a:defRPr>
            </a:lvl2pPr>
            <a:lvl3pPr lvl="2" algn="l">
              <a:lnSpc>
                <a:spcPct val="100000"/>
              </a:lnSpc>
              <a:spcBef>
                <a:spcPts val="0"/>
              </a:spcBef>
              <a:spcAft>
                <a:spcPts val="0"/>
              </a:spcAft>
              <a:buClr>
                <a:schemeClr val="dk2"/>
              </a:buClr>
              <a:buSzPts val="4400"/>
              <a:buNone/>
              <a:defRPr sz="4400">
                <a:solidFill>
                  <a:schemeClr val="dk2"/>
                </a:solidFill>
              </a:defRPr>
            </a:lvl3pPr>
            <a:lvl4pPr lvl="3" algn="l">
              <a:lnSpc>
                <a:spcPct val="100000"/>
              </a:lnSpc>
              <a:spcBef>
                <a:spcPts val="0"/>
              </a:spcBef>
              <a:spcAft>
                <a:spcPts val="0"/>
              </a:spcAft>
              <a:buClr>
                <a:schemeClr val="dk2"/>
              </a:buClr>
              <a:buSzPts val="4400"/>
              <a:buNone/>
              <a:defRPr sz="4400">
                <a:solidFill>
                  <a:schemeClr val="dk2"/>
                </a:solidFill>
              </a:defRPr>
            </a:lvl4pPr>
            <a:lvl5pPr lvl="4" algn="l">
              <a:lnSpc>
                <a:spcPct val="100000"/>
              </a:lnSpc>
              <a:spcBef>
                <a:spcPts val="0"/>
              </a:spcBef>
              <a:spcAft>
                <a:spcPts val="0"/>
              </a:spcAft>
              <a:buClr>
                <a:schemeClr val="dk2"/>
              </a:buClr>
              <a:buSzPts val="4400"/>
              <a:buNone/>
              <a:defRPr sz="4400">
                <a:solidFill>
                  <a:schemeClr val="dk2"/>
                </a:solidFill>
              </a:defRPr>
            </a:lvl5pPr>
            <a:lvl6pPr lvl="5" algn="l">
              <a:lnSpc>
                <a:spcPct val="100000"/>
              </a:lnSpc>
              <a:spcBef>
                <a:spcPts val="0"/>
              </a:spcBef>
              <a:spcAft>
                <a:spcPts val="0"/>
              </a:spcAft>
              <a:buClr>
                <a:schemeClr val="dk2"/>
              </a:buClr>
              <a:buSzPts val="4400"/>
              <a:buNone/>
              <a:defRPr sz="4400">
                <a:solidFill>
                  <a:schemeClr val="dk2"/>
                </a:solidFill>
              </a:defRPr>
            </a:lvl6pPr>
            <a:lvl7pPr lvl="6" algn="l">
              <a:lnSpc>
                <a:spcPct val="100000"/>
              </a:lnSpc>
              <a:spcBef>
                <a:spcPts val="0"/>
              </a:spcBef>
              <a:spcAft>
                <a:spcPts val="0"/>
              </a:spcAft>
              <a:buClr>
                <a:schemeClr val="dk2"/>
              </a:buClr>
              <a:buSzPts val="4400"/>
              <a:buNone/>
              <a:defRPr sz="4400">
                <a:solidFill>
                  <a:schemeClr val="dk2"/>
                </a:solidFill>
              </a:defRPr>
            </a:lvl7pPr>
            <a:lvl8pPr lvl="7" algn="l">
              <a:lnSpc>
                <a:spcPct val="100000"/>
              </a:lnSpc>
              <a:spcBef>
                <a:spcPts val="0"/>
              </a:spcBef>
              <a:spcAft>
                <a:spcPts val="0"/>
              </a:spcAft>
              <a:buClr>
                <a:schemeClr val="dk2"/>
              </a:buClr>
              <a:buSzPts val="4400"/>
              <a:buNone/>
              <a:defRPr sz="4400">
                <a:solidFill>
                  <a:schemeClr val="dk2"/>
                </a:solidFill>
              </a:defRPr>
            </a:lvl8pPr>
            <a:lvl9pPr lvl="8" algn="l">
              <a:lnSpc>
                <a:spcPct val="100000"/>
              </a:lnSpc>
              <a:spcBef>
                <a:spcPts val="0"/>
              </a:spcBef>
              <a:spcAft>
                <a:spcPts val="0"/>
              </a:spcAft>
              <a:buClr>
                <a:schemeClr val="dk2"/>
              </a:buClr>
              <a:buSzPts val="4400"/>
              <a:buNone/>
              <a:defRPr sz="4400">
                <a:solidFill>
                  <a:schemeClr val="dk2"/>
                </a:solidFill>
              </a:defRPr>
            </a:lvl9pPr>
          </a:lstStyle>
          <a:p>
            <a:endParaRPr/>
          </a:p>
        </p:txBody>
      </p:sp>
      <p:sp>
        <p:nvSpPr>
          <p:cNvPr id="11" name="Google Shape;11;p21"/>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1"/>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1"/>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1"/>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 name="Google Shape;15;p21"/>
          <p:cNvPicPr preferRelativeResize="0"/>
          <p:nvPr/>
        </p:nvPicPr>
        <p:blipFill rotWithShape="1">
          <a:blip r:embed="rId2">
            <a:alphaModFix/>
          </a:blip>
          <a:srcRect/>
          <a:stretch/>
        </p:blipFill>
        <p:spPr>
          <a:xfrm>
            <a:off x="638963" y="673525"/>
            <a:ext cx="5381625" cy="1514475"/>
          </a:xfrm>
          <a:prstGeom prst="rect">
            <a:avLst/>
          </a:prstGeom>
          <a:noFill/>
          <a:ln>
            <a:noFill/>
          </a:ln>
        </p:spPr>
      </p:pic>
      <p:sp>
        <p:nvSpPr>
          <p:cNvPr id="16" name="Google Shape;16;p21"/>
          <p:cNvSpPr txBox="1">
            <a:spLocks noGrp="1"/>
          </p:cNvSpPr>
          <p:nvPr>
            <p:ph type="subTitle" idx="1"/>
          </p:nvPr>
        </p:nvSpPr>
        <p:spPr>
          <a:xfrm>
            <a:off x="4183350" y="3869900"/>
            <a:ext cx="3198300" cy="947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600"/>
              </a:spcBef>
              <a:spcAft>
                <a:spcPts val="0"/>
              </a:spcAft>
              <a:buSzPts val="1300"/>
              <a:buNone/>
              <a:defRPr sz="1300" b="1"/>
            </a:lvl1pPr>
            <a:lvl2pPr lvl="1" algn="r">
              <a:lnSpc>
                <a:spcPct val="100000"/>
              </a:lnSpc>
              <a:spcBef>
                <a:spcPts val="0"/>
              </a:spcBef>
              <a:spcAft>
                <a:spcPts val="0"/>
              </a:spcAft>
              <a:buSzPts val="1300"/>
              <a:buNone/>
              <a:defRPr sz="1300" b="1"/>
            </a:lvl2pPr>
            <a:lvl3pPr lvl="2" algn="r">
              <a:lnSpc>
                <a:spcPct val="100000"/>
              </a:lnSpc>
              <a:spcBef>
                <a:spcPts val="0"/>
              </a:spcBef>
              <a:spcAft>
                <a:spcPts val="0"/>
              </a:spcAft>
              <a:buSzPts val="1300"/>
              <a:buNone/>
              <a:defRPr sz="1300" b="1"/>
            </a:lvl3pPr>
            <a:lvl4pPr lvl="3" algn="r">
              <a:lnSpc>
                <a:spcPct val="100000"/>
              </a:lnSpc>
              <a:spcBef>
                <a:spcPts val="0"/>
              </a:spcBef>
              <a:spcAft>
                <a:spcPts val="0"/>
              </a:spcAft>
              <a:buSzPts val="1300"/>
              <a:buNone/>
              <a:defRPr sz="1300" b="1"/>
            </a:lvl4pPr>
            <a:lvl5pPr lvl="4" algn="r">
              <a:lnSpc>
                <a:spcPct val="100000"/>
              </a:lnSpc>
              <a:spcBef>
                <a:spcPts val="0"/>
              </a:spcBef>
              <a:spcAft>
                <a:spcPts val="0"/>
              </a:spcAft>
              <a:buSzPts val="1300"/>
              <a:buNone/>
              <a:defRPr sz="1300" b="1"/>
            </a:lvl5pPr>
            <a:lvl6pPr lvl="5" algn="r">
              <a:lnSpc>
                <a:spcPct val="100000"/>
              </a:lnSpc>
              <a:spcBef>
                <a:spcPts val="0"/>
              </a:spcBef>
              <a:spcAft>
                <a:spcPts val="0"/>
              </a:spcAft>
              <a:buSzPts val="1300"/>
              <a:buNone/>
              <a:defRPr sz="1300" b="1"/>
            </a:lvl6pPr>
            <a:lvl7pPr lvl="6" algn="r">
              <a:lnSpc>
                <a:spcPct val="100000"/>
              </a:lnSpc>
              <a:spcBef>
                <a:spcPts val="0"/>
              </a:spcBef>
              <a:spcAft>
                <a:spcPts val="0"/>
              </a:spcAft>
              <a:buSzPts val="1300"/>
              <a:buNone/>
              <a:defRPr sz="1300" b="1"/>
            </a:lvl7pPr>
            <a:lvl8pPr lvl="7" algn="r">
              <a:lnSpc>
                <a:spcPct val="100000"/>
              </a:lnSpc>
              <a:spcBef>
                <a:spcPts val="0"/>
              </a:spcBef>
              <a:spcAft>
                <a:spcPts val="0"/>
              </a:spcAft>
              <a:buSzPts val="1300"/>
              <a:buNone/>
              <a:defRPr sz="1300" b="1"/>
            </a:lvl8pPr>
            <a:lvl9pPr lvl="8" algn="r">
              <a:lnSpc>
                <a:spcPct val="100000"/>
              </a:lnSpc>
              <a:spcBef>
                <a:spcPts val="0"/>
              </a:spcBef>
              <a:spcAft>
                <a:spcPts val="0"/>
              </a:spcAft>
              <a:buSzPts val="1300"/>
              <a:buNone/>
              <a:defRPr sz="1300" b="1"/>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27"/>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27"/>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27"/>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27"/>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27"/>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94" name="Google Shape;94;p27"/>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95" name="Google Shape;95;p27"/>
          <p:cNvPicPr preferRelativeResize="0"/>
          <p:nvPr/>
        </p:nvPicPr>
        <p:blipFill rotWithShape="1">
          <a:blip r:embed="rId2">
            <a:alphaModFix/>
          </a:blip>
          <a:srcRect/>
          <a:stretch/>
        </p:blipFill>
        <p:spPr>
          <a:xfrm>
            <a:off x="222037" y="4133725"/>
            <a:ext cx="780425" cy="7804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chemeClr val="dk2"/>
        </a:solidFill>
        <a:effectLst/>
      </p:bgPr>
    </p:bg>
    <p:spTree>
      <p:nvGrpSpPr>
        <p:cNvPr id="1" name="Shape 96"/>
        <p:cNvGrpSpPr/>
        <p:nvPr/>
      </p:nvGrpSpPr>
      <p:grpSpPr>
        <a:xfrm>
          <a:off x="0" y="0"/>
          <a:ext cx="0" cy="0"/>
          <a:chOff x="0" y="0"/>
          <a:chExt cx="0" cy="0"/>
        </a:xfrm>
      </p:grpSpPr>
      <p:sp>
        <p:nvSpPr>
          <p:cNvPr id="97" name="Google Shape;97;p29"/>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29"/>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9"/>
          <p:cNvSpPr/>
          <p:nvPr/>
        </p:nvSpPr>
        <p:spPr>
          <a:xfrm>
            <a:off x="0" y="5066325"/>
            <a:ext cx="893700" cy="77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9"/>
          <p:cNvSpPr/>
          <p:nvPr/>
        </p:nvSpPr>
        <p:spPr>
          <a:xfrm>
            <a:off x="893710" y="5066325"/>
            <a:ext cx="64626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9"/>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to Option 1">
  <p:cSld name="CUSTOM">
    <p:spTree>
      <p:nvGrpSpPr>
        <p:cNvPr id="1" name="Shape 102"/>
        <p:cNvGrpSpPr/>
        <p:nvPr/>
      </p:nvGrpSpPr>
      <p:grpSpPr>
        <a:xfrm>
          <a:off x="0" y="0"/>
          <a:ext cx="0" cy="0"/>
          <a:chOff x="0" y="0"/>
          <a:chExt cx="0" cy="0"/>
        </a:xfrm>
      </p:grpSpPr>
      <p:sp>
        <p:nvSpPr>
          <p:cNvPr id="103" name="Google Shape;103;p30"/>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
        <p:nvSpPr>
          <p:cNvPr id="104" name="Google Shape;104;p30"/>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0"/>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30"/>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30"/>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30"/>
          <p:cNvSpPr txBox="1">
            <a:spLocks noGrp="1"/>
          </p:cNvSpPr>
          <p:nvPr>
            <p:ph type="sldNum" idx="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109" name="Google Shape;109;p30"/>
          <p:cNvPicPr preferRelativeResize="0"/>
          <p:nvPr/>
        </p:nvPicPr>
        <p:blipFill rotWithShape="1">
          <a:blip r:embed="rId2">
            <a:alphaModFix/>
          </a:blip>
          <a:srcRect/>
          <a:stretch/>
        </p:blipFill>
        <p:spPr>
          <a:xfrm>
            <a:off x="222037" y="4133725"/>
            <a:ext cx="780425" cy="780425"/>
          </a:xfrm>
          <a:prstGeom prst="rect">
            <a:avLst/>
          </a:prstGeom>
          <a:noFill/>
          <a:ln>
            <a:noFill/>
          </a:ln>
        </p:spPr>
      </p:pic>
      <p:sp>
        <p:nvSpPr>
          <p:cNvPr id="110" name="Google Shape;110;p30"/>
          <p:cNvSpPr>
            <a:spLocks noGrp="1"/>
          </p:cNvSpPr>
          <p:nvPr>
            <p:ph type="pic" idx="3"/>
          </p:nvPr>
        </p:nvSpPr>
        <p:spPr>
          <a:xfrm>
            <a:off x="4708675" y="361950"/>
            <a:ext cx="3771900" cy="3771900"/>
          </a:xfrm>
          <a:prstGeom prst="ellipse">
            <a:avLst/>
          </a:prstGeom>
          <a:noFill/>
          <a:ln>
            <a:noFill/>
          </a:ln>
        </p:spPr>
      </p:sp>
      <p:sp>
        <p:nvSpPr>
          <p:cNvPr id="111" name="Google Shape;111;p30"/>
          <p:cNvSpPr txBox="1">
            <a:spLocks noGrp="1"/>
          </p:cNvSpPr>
          <p:nvPr>
            <p:ph type="body" idx="1"/>
          </p:nvPr>
        </p:nvSpPr>
        <p:spPr>
          <a:xfrm>
            <a:off x="666750" y="361950"/>
            <a:ext cx="3638700" cy="36195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Char char="▷"/>
              <a:defRPr/>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hoto Option 2">
  <p:cSld name="CUSTOM_1">
    <p:spTree>
      <p:nvGrpSpPr>
        <p:cNvPr id="1" name="Shape 112"/>
        <p:cNvGrpSpPr/>
        <p:nvPr/>
      </p:nvGrpSpPr>
      <p:grpSpPr>
        <a:xfrm>
          <a:off x="0" y="0"/>
          <a:ext cx="0" cy="0"/>
          <a:chOff x="0" y="0"/>
          <a:chExt cx="0" cy="0"/>
        </a:xfrm>
      </p:grpSpPr>
      <p:sp>
        <p:nvSpPr>
          <p:cNvPr id="113" name="Google Shape;113;p31"/>
          <p:cNvSpPr>
            <a:spLocks noGrp="1"/>
          </p:cNvSpPr>
          <p:nvPr>
            <p:ph type="pic" idx="2"/>
          </p:nvPr>
        </p:nvSpPr>
        <p:spPr>
          <a:xfrm>
            <a:off x="4610100" y="0"/>
            <a:ext cx="4533900" cy="5066400"/>
          </a:xfrm>
          <a:prstGeom prst="rect">
            <a:avLst/>
          </a:prstGeom>
          <a:noFill/>
          <a:ln>
            <a:noFill/>
          </a:ln>
        </p:spPr>
      </p:sp>
      <p:sp>
        <p:nvSpPr>
          <p:cNvPr id="114" name="Google Shape;114;p3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
        <p:nvSpPr>
          <p:cNvPr id="115" name="Google Shape;115;p31"/>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31"/>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31"/>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31"/>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31"/>
          <p:cNvSpPr txBox="1">
            <a:spLocks noGrp="1"/>
          </p:cNvSpPr>
          <p:nvPr>
            <p:ph type="sldNum" idx="3"/>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120" name="Google Shape;120;p31"/>
          <p:cNvPicPr preferRelativeResize="0"/>
          <p:nvPr/>
        </p:nvPicPr>
        <p:blipFill rotWithShape="1">
          <a:blip r:embed="rId2">
            <a:alphaModFix/>
          </a:blip>
          <a:srcRect/>
          <a:stretch/>
        </p:blipFill>
        <p:spPr>
          <a:xfrm>
            <a:off x="222037" y="4133725"/>
            <a:ext cx="780425" cy="780425"/>
          </a:xfrm>
          <a:prstGeom prst="rect">
            <a:avLst/>
          </a:prstGeom>
          <a:noFill/>
          <a:ln>
            <a:noFill/>
          </a:ln>
        </p:spPr>
      </p:pic>
      <p:sp>
        <p:nvSpPr>
          <p:cNvPr id="121" name="Google Shape;121;p31"/>
          <p:cNvSpPr txBox="1">
            <a:spLocks noGrp="1"/>
          </p:cNvSpPr>
          <p:nvPr>
            <p:ph type="body" idx="1"/>
          </p:nvPr>
        </p:nvSpPr>
        <p:spPr>
          <a:xfrm>
            <a:off x="381000" y="362050"/>
            <a:ext cx="3638700" cy="36195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Char char="▷"/>
              <a:defRPr/>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with Subhead">
  <p:cSld name="TITLE_1">
    <p:spTree>
      <p:nvGrpSpPr>
        <p:cNvPr id="1" name="Shape 17"/>
        <p:cNvGrpSpPr/>
        <p:nvPr/>
      </p:nvGrpSpPr>
      <p:grpSpPr>
        <a:xfrm>
          <a:off x="0" y="0"/>
          <a:ext cx="0" cy="0"/>
          <a:chOff x="0" y="0"/>
          <a:chExt cx="0" cy="0"/>
        </a:xfrm>
      </p:grpSpPr>
      <p:sp>
        <p:nvSpPr>
          <p:cNvPr id="18" name="Google Shape;18;p23"/>
          <p:cNvSpPr/>
          <p:nvPr/>
        </p:nvSpPr>
        <p:spPr>
          <a:xfrm>
            <a:off x="0" y="0"/>
            <a:ext cx="9144000" cy="3993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3"/>
          <p:cNvSpPr txBox="1">
            <a:spLocks noGrp="1"/>
          </p:cNvSpPr>
          <p:nvPr>
            <p:ph type="ctrTitle"/>
          </p:nvPr>
        </p:nvSpPr>
        <p:spPr>
          <a:xfrm>
            <a:off x="685800" y="1583342"/>
            <a:ext cx="7772400" cy="1159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4100"/>
              <a:buNone/>
              <a:defRPr sz="41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0" name="Google Shape;20;p23"/>
          <p:cNvSpPr txBox="1">
            <a:spLocks noGrp="1"/>
          </p:cNvSpPr>
          <p:nvPr>
            <p:ph type="subTitle" idx="1"/>
          </p:nvPr>
        </p:nvSpPr>
        <p:spPr>
          <a:xfrm>
            <a:off x="685800" y="2840053"/>
            <a:ext cx="7772400" cy="78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300"/>
              <a:buNone/>
              <a:defRPr sz="2300" b="1">
                <a:solidFill>
                  <a:schemeClr val="lt1"/>
                </a:solidFill>
              </a:defRPr>
            </a:lvl1pPr>
            <a:lvl2pPr lvl="1" algn="ctr">
              <a:lnSpc>
                <a:spcPct val="100000"/>
              </a:lnSpc>
              <a:spcBef>
                <a:spcPts val="0"/>
              </a:spcBef>
              <a:spcAft>
                <a:spcPts val="0"/>
              </a:spcAft>
              <a:buClr>
                <a:schemeClr val="lt1"/>
              </a:buClr>
              <a:buSzPts val="1600"/>
              <a:buNone/>
              <a:defRPr b="1">
                <a:solidFill>
                  <a:schemeClr val="lt1"/>
                </a:solidFill>
              </a:defRPr>
            </a:lvl2pPr>
            <a:lvl3pPr lvl="2" algn="ctr">
              <a:lnSpc>
                <a:spcPct val="100000"/>
              </a:lnSpc>
              <a:spcBef>
                <a:spcPts val="0"/>
              </a:spcBef>
              <a:spcAft>
                <a:spcPts val="0"/>
              </a:spcAft>
              <a:buClr>
                <a:schemeClr val="lt1"/>
              </a:buClr>
              <a:buSzPts val="1600"/>
              <a:buNone/>
              <a:defRPr b="1">
                <a:solidFill>
                  <a:schemeClr val="lt1"/>
                </a:solidFill>
              </a:defRPr>
            </a:lvl3pPr>
            <a:lvl4pPr lvl="3" algn="ctr">
              <a:lnSpc>
                <a:spcPct val="100000"/>
              </a:lnSpc>
              <a:spcBef>
                <a:spcPts val="0"/>
              </a:spcBef>
              <a:spcAft>
                <a:spcPts val="0"/>
              </a:spcAft>
              <a:buClr>
                <a:schemeClr val="lt1"/>
              </a:buClr>
              <a:buSzPts val="2400"/>
              <a:buNone/>
              <a:defRPr sz="2400" b="1">
                <a:solidFill>
                  <a:schemeClr val="lt1"/>
                </a:solidFill>
              </a:defRPr>
            </a:lvl4pPr>
            <a:lvl5pPr lvl="4" algn="ctr">
              <a:lnSpc>
                <a:spcPct val="100000"/>
              </a:lnSpc>
              <a:spcBef>
                <a:spcPts val="0"/>
              </a:spcBef>
              <a:spcAft>
                <a:spcPts val="0"/>
              </a:spcAft>
              <a:buClr>
                <a:schemeClr val="lt1"/>
              </a:buClr>
              <a:buSzPts val="2400"/>
              <a:buNone/>
              <a:defRPr sz="2400" b="1">
                <a:solidFill>
                  <a:schemeClr val="lt1"/>
                </a:solidFill>
              </a:defRPr>
            </a:lvl5pPr>
            <a:lvl6pPr lvl="5" algn="ctr">
              <a:lnSpc>
                <a:spcPct val="100000"/>
              </a:lnSpc>
              <a:spcBef>
                <a:spcPts val="0"/>
              </a:spcBef>
              <a:spcAft>
                <a:spcPts val="0"/>
              </a:spcAft>
              <a:buClr>
                <a:schemeClr val="lt1"/>
              </a:buClr>
              <a:buSzPts val="2400"/>
              <a:buNone/>
              <a:defRPr sz="2400" b="1">
                <a:solidFill>
                  <a:schemeClr val="lt1"/>
                </a:solidFill>
              </a:defRPr>
            </a:lvl6pPr>
            <a:lvl7pPr lvl="6" algn="ctr">
              <a:lnSpc>
                <a:spcPct val="100000"/>
              </a:lnSpc>
              <a:spcBef>
                <a:spcPts val="0"/>
              </a:spcBef>
              <a:spcAft>
                <a:spcPts val="0"/>
              </a:spcAft>
              <a:buClr>
                <a:schemeClr val="lt1"/>
              </a:buClr>
              <a:buSzPts val="2400"/>
              <a:buNone/>
              <a:defRPr sz="2400" b="1">
                <a:solidFill>
                  <a:schemeClr val="lt1"/>
                </a:solidFill>
              </a:defRPr>
            </a:lvl7pPr>
            <a:lvl8pPr lvl="7" algn="ctr">
              <a:lnSpc>
                <a:spcPct val="100000"/>
              </a:lnSpc>
              <a:spcBef>
                <a:spcPts val="0"/>
              </a:spcBef>
              <a:spcAft>
                <a:spcPts val="0"/>
              </a:spcAft>
              <a:buClr>
                <a:schemeClr val="lt1"/>
              </a:buClr>
              <a:buSzPts val="2400"/>
              <a:buNone/>
              <a:defRPr sz="2400" b="1">
                <a:solidFill>
                  <a:schemeClr val="lt1"/>
                </a:solidFill>
              </a:defRPr>
            </a:lvl8pPr>
            <a:lvl9pPr lvl="8" algn="ctr">
              <a:lnSpc>
                <a:spcPct val="100000"/>
              </a:lnSpc>
              <a:spcBef>
                <a:spcPts val="0"/>
              </a:spcBef>
              <a:spcAft>
                <a:spcPts val="0"/>
              </a:spcAft>
              <a:buClr>
                <a:schemeClr val="lt1"/>
              </a:buClr>
              <a:buSzPts val="2400"/>
              <a:buNone/>
              <a:defRPr sz="2400" b="1">
                <a:solidFill>
                  <a:schemeClr val="lt1"/>
                </a:solidFill>
              </a:defRPr>
            </a:lvl9pPr>
          </a:lstStyle>
          <a:p>
            <a:endParaRPr/>
          </a:p>
        </p:txBody>
      </p:sp>
      <p:sp>
        <p:nvSpPr>
          <p:cNvPr id="21" name="Google Shape;21;p2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3"/>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3"/>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3"/>
          <p:cNvSpPr txBox="1">
            <a:spLocks noGrp="1"/>
          </p:cNvSpPr>
          <p:nvPr>
            <p:ph type="sldNum" idx="12"/>
          </p:nvPr>
        </p:nvSpPr>
        <p:spPr>
          <a:xfrm>
            <a:off x="-125" y="4830281"/>
            <a:ext cx="9144000" cy="3135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a:p>
        </p:txBody>
      </p:sp>
      <p:pic>
        <p:nvPicPr>
          <p:cNvPr id="25" name="Google Shape;25;p23"/>
          <p:cNvPicPr preferRelativeResize="0"/>
          <p:nvPr/>
        </p:nvPicPr>
        <p:blipFill rotWithShape="1">
          <a:blip r:embed="rId2">
            <a:alphaModFix/>
          </a:blip>
          <a:srcRect/>
          <a:stretch/>
        </p:blipFill>
        <p:spPr>
          <a:xfrm>
            <a:off x="222037" y="4133725"/>
            <a:ext cx="780425" cy="7804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sp>
        <p:nvSpPr>
          <p:cNvPr id="27" name="Google Shape;27;p24"/>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8" name="Google Shape;28;p24"/>
          <p:cNvSpPr txBox="1">
            <a:spLocks noGrp="1"/>
          </p:cNvSpPr>
          <p:nvPr>
            <p:ph type="body" idx="1"/>
          </p:nvPr>
        </p:nvSpPr>
        <p:spPr>
          <a:xfrm>
            <a:off x="1228875" y="1364925"/>
            <a:ext cx="6943500" cy="35523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Clr>
                <a:schemeClr val="accent6"/>
              </a:buClr>
              <a:buSzPts val="1800"/>
              <a:buChar char="▷"/>
              <a:defRPr>
                <a:solidFill>
                  <a:schemeClr val="dk1"/>
                </a:solidFill>
              </a:defRPr>
            </a:lvl1pPr>
            <a:lvl2pPr marL="914400" lvl="1" indent="-330200" algn="l">
              <a:lnSpc>
                <a:spcPct val="100000"/>
              </a:lnSpc>
              <a:spcBef>
                <a:spcPts val="0"/>
              </a:spcBef>
              <a:spcAft>
                <a:spcPts val="0"/>
              </a:spcAft>
              <a:buClr>
                <a:schemeClr val="dk1"/>
              </a:buClr>
              <a:buSzPts val="1600"/>
              <a:buChar char="○"/>
              <a:defRPr>
                <a:solidFill>
                  <a:schemeClr val="dk1"/>
                </a:solidFill>
              </a:defRPr>
            </a:lvl2pPr>
            <a:lvl3pPr marL="1371600" lvl="2" indent="-330200" algn="l">
              <a:lnSpc>
                <a:spcPct val="100000"/>
              </a:lnSpc>
              <a:spcBef>
                <a:spcPts val="0"/>
              </a:spcBef>
              <a:spcAft>
                <a:spcPts val="0"/>
              </a:spcAft>
              <a:buClr>
                <a:schemeClr val="dk1"/>
              </a:buClr>
              <a:buSzPts val="1600"/>
              <a:buChar char="■"/>
              <a:defRPr>
                <a:solidFill>
                  <a:schemeClr val="dk1"/>
                </a:solidFill>
              </a:defRPr>
            </a:lvl3pPr>
            <a:lvl4pPr marL="1828800" lvl="3" indent="-330200" algn="l">
              <a:lnSpc>
                <a:spcPct val="100000"/>
              </a:lnSpc>
              <a:spcBef>
                <a:spcPts val="0"/>
              </a:spcBef>
              <a:spcAft>
                <a:spcPts val="0"/>
              </a:spcAft>
              <a:buClr>
                <a:schemeClr val="dk1"/>
              </a:buClr>
              <a:buSzPts val="1600"/>
              <a:buChar char="●"/>
              <a:defRPr>
                <a:solidFill>
                  <a:schemeClr val="dk1"/>
                </a:solidFill>
              </a:defRPr>
            </a:lvl4pPr>
            <a:lvl5pPr marL="2286000" lvl="4" indent="-330200" algn="l">
              <a:lnSpc>
                <a:spcPct val="100000"/>
              </a:lnSpc>
              <a:spcBef>
                <a:spcPts val="0"/>
              </a:spcBef>
              <a:spcAft>
                <a:spcPts val="0"/>
              </a:spcAft>
              <a:buClr>
                <a:schemeClr val="dk1"/>
              </a:buClr>
              <a:buSzPts val="1600"/>
              <a:buChar char="○"/>
              <a:defRPr>
                <a:solidFill>
                  <a:schemeClr val="dk1"/>
                </a:solidFill>
              </a:defRPr>
            </a:lvl5pPr>
            <a:lvl6pPr marL="2743200" lvl="5" indent="-330200" algn="l">
              <a:lnSpc>
                <a:spcPct val="100000"/>
              </a:lnSpc>
              <a:spcBef>
                <a:spcPts val="0"/>
              </a:spcBef>
              <a:spcAft>
                <a:spcPts val="0"/>
              </a:spcAft>
              <a:buClr>
                <a:schemeClr val="dk1"/>
              </a:buClr>
              <a:buSzPts val="1600"/>
              <a:buChar char="■"/>
              <a:defRPr>
                <a:solidFill>
                  <a:schemeClr val="dk1"/>
                </a:solidFill>
              </a:defRPr>
            </a:lvl6pPr>
            <a:lvl7pPr marL="3200400" lvl="6" indent="-330200" algn="l">
              <a:lnSpc>
                <a:spcPct val="100000"/>
              </a:lnSpc>
              <a:spcBef>
                <a:spcPts val="0"/>
              </a:spcBef>
              <a:spcAft>
                <a:spcPts val="0"/>
              </a:spcAft>
              <a:buClr>
                <a:schemeClr val="dk1"/>
              </a:buClr>
              <a:buSzPts val="1600"/>
              <a:buChar char="●"/>
              <a:defRPr>
                <a:solidFill>
                  <a:schemeClr val="dk1"/>
                </a:solidFill>
              </a:defRPr>
            </a:lvl7pPr>
            <a:lvl8pPr marL="3657600" lvl="7" indent="-330200" algn="l">
              <a:lnSpc>
                <a:spcPct val="100000"/>
              </a:lnSpc>
              <a:spcBef>
                <a:spcPts val="0"/>
              </a:spcBef>
              <a:spcAft>
                <a:spcPts val="0"/>
              </a:spcAft>
              <a:buClr>
                <a:schemeClr val="dk1"/>
              </a:buClr>
              <a:buSzPts val="1600"/>
              <a:buChar char="○"/>
              <a:defRPr>
                <a:solidFill>
                  <a:schemeClr val="dk1"/>
                </a:solidFill>
              </a:defRPr>
            </a:lvl8pPr>
            <a:lvl9pPr marL="4114800" lvl="8" indent="-330200" algn="l">
              <a:lnSpc>
                <a:spcPct val="100000"/>
              </a:lnSpc>
              <a:spcBef>
                <a:spcPts val="0"/>
              </a:spcBef>
              <a:spcAft>
                <a:spcPts val="0"/>
              </a:spcAft>
              <a:buClr>
                <a:schemeClr val="dk1"/>
              </a:buClr>
              <a:buSzPts val="1600"/>
              <a:buChar char="■"/>
              <a:defRPr>
                <a:solidFill>
                  <a:schemeClr val="dk1"/>
                </a:solidFill>
              </a:defRPr>
            </a:lvl9pPr>
          </a:lstStyle>
          <a:p>
            <a:endParaRPr/>
          </a:p>
        </p:txBody>
      </p:sp>
      <p:sp>
        <p:nvSpPr>
          <p:cNvPr id="29" name="Google Shape;29;p24"/>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4"/>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24"/>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4"/>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24"/>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34" name="Google Shape;34;p24"/>
          <p:cNvPicPr preferRelativeResize="0"/>
          <p:nvPr/>
        </p:nvPicPr>
        <p:blipFill rotWithShape="1">
          <a:blip r:embed="rId2">
            <a:alphaModFix/>
          </a:blip>
          <a:srcRect/>
          <a:stretch/>
        </p:blipFill>
        <p:spPr>
          <a:xfrm>
            <a:off x="222037" y="4133725"/>
            <a:ext cx="780425" cy="7804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28"/>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8"/>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8"/>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8"/>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8"/>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with Subhead 1">
  <p:cSld name="TITLE_1_2">
    <p:spTree>
      <p:nvGrpSpPr>
        <p:cNvPr id="1" name="Shape 41"/>
        <p:cNvGrpSpPr/>
        <p:nvPr/>
      </p:nvGrpSpPr>
      <p:grpSpPr>
        <a:xfrm>
          <a:off x="0" y="0"/>
          <a:ext cx="0" cy="0"/>
          <a:chOff x="0" y="0"/>
          <a:chExt cx="0" cy="0"/>
        </a:xfrm>
      </p:grpSpPr>
      <p:sp>
        <p:nvSpPr>
          <p:cNvPr id="42" name="Google Shape;42;p33"/>
          <p:cNvSpPr/>
          <p:nvPr/>
        </p:nvSpPr>
        <p:spPr>
          <a:xfrm>
            <a:off x="0" y="0"/>
            <a:ext cx="9144000" cy="3993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3"/>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3"/>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33"/>
          <p:cNvSpPr txBox="1">
            <a:spLocks noGrp="1"/>
          </p:cNvSpPr>
          <p:nvPr>
            <p:ph type="sldNum" idx="12"/>
          </p:nvPr>
        </p:nvSpPr>
        <p:spPr>
          <a:xfrm>
            <a:off x="-125" y="4830281"/>
            <a:ext cx="9144000" cy="3135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a:p>
        </p:txBody>
      </p:sp>
      <p:sp>
        <p:nvSpPr>
          <p:cNvPr id="47" name="Google Shape;47;p33"/>
          <p:cNvSpPr txBox="1"/>
          <p:nvPr/>
        </p:nvSpPr>
        <p:spPr>
          <a:xfrm>
            <a:off x="1387650" y="2039650"/>
            <a:ext cx="63687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 sz="4000" b="0" i="0" u="none" strike="noStrike" cap="none">
                <a:solidFill>
                  <a:schemeClr val="lt1"/>
                </a:solidFill>
                <a:latin typeface="Montserrat"/>
                <a:ea typeface="Montserrat"/>
                <a:cs typeface="Montserrat"/>
                <a:sym typeface="Montserrat"/>
              </a:rPr>
              <a:t>Thank You</a:t>
            </a:r>
            <a:endParaRPr sz="4000" b="0" i="0" u="none" strike="noStrike" cap="none">
              <a:solidFill>
                <a:schemeClr val="lt1"/>
              </a:solidFill>
              <a:latin typeface="Montserrat"/>
              <a:ea typeface="Montserrat"/>
              <a:cs typeface="Montserrat"/>
              <a:sym typeface="Montserrat"/>
            </a:endParaRPr>
          </a:p>
        </p:txBody>
      </p:sp>
      <p:sp>
        <p:nvSpPr>
          <p:cNvPr id="48" name="Google Shape;48;p33"/>
          <p:cNvSpPr txBox="1">
            <a:spLocks noGrp="1"/>
          </p:cNvSpPr>
          <p:nvPr>
            <p:ph type="subTitle" idx="1"/>
          </p:nvPr>
        </p:nvSpPr>
        <p:spPr>
          <a:xfrm>
            <a:off x="3257550" y="2942750"/>
            <a:ext cx="2628900" cy="94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600"/>
              </a:spcBef>
              <a:spcAft>
                <a:spcPts val="0"/>
              </a:spcAft>
              <a:buClr>
                <a:schemeClr val="lt1"/>
              </a:buClr>
              <a:buSzPts val="1300"/>
              <a:buNone/>
              <a:defRPr sz="1300" b="1">
                <a:solidFill>
                  <a:schemeClr val="lt1"/>
                </a:solidFill>
              </a:defRPr>
            </a:lvl1pPr>
            <a:lvl2pPr lvl="1" algn="l">
              <a:lnSpc>
                <a:spcPct val="100000"/>
              </a:lnSpc>
              <a:spcBef>
                <a:spcPts val="0"/>
              </a:spcBef>
              <a:spcAft>
                <a:spcPts val="0"/>
              </a:spcAft>
              <a:buSzPts val="1300"/>
              <a:buNone/>
              <a:defRPr sz="1300" b="1"/>
            </a:lvl2pPr>
            <a:lvl3pPr lvl="2" algn="l">
              <a:lnSpc>
                <a:spcPct val="100000"/>
              </a:lnSpc>
              <a:spcBef>
                <a:spcPts val="0"/>
              </a:spcBef>
              <a:spcAft>
                <a:spcPts val="0"/>
              </a:spcAft>
              <a:buSzPts val="1300"/>
              <a:buNone/>
              <a:defRPr sz="1300" b="1"/>
            </a:lvl3pPr>
            <a:lvl4pPr lvl="3" algn="l">
              <a:lnSpc>
                <a:spcPct val="100000"/>
              </a:lnSpc>
              <a:spcBef>
                <a:spcPts val="0"/>
              </a:spcBef>
              <a:spcAft>
                <a:spcPts val="0"/>
              </a:spcAft>
              <a:buSzPts val="1300"/>
              <a:buNone/>
              <a:defRPr sz="1300" b="1"/>
            </a:lvl4pPr>
            <a:lvl5pPr lvl="4" algn="l">
              <a:lnSpc>
                <a:spcPct val="100000"/>
              </a:lnSpc>
              <a:spcBef>
                <a:spcPts val="0"/>
              </a:spcBef>
              <a:spcAft>
                <a:spcPts val="0"/>
              </a:spcAft>
              <a:buSzPts val="1300"/>
              <a:buNone/>
              <a:defRPr sz="1300" b="1"/>
            </a:lvl5pPr>
            <a:lvl6pPr lvl="5" algn="l">
              <a:lnSpc>
                <a:spcPct val="100000"/>
              </a:lnSpc>
              <a:spcBef>
                <a:spcPts val="0"/>
              </a:spcBef>
              <a:spcAft>
                <a:spcPts val="0"/>
              </a:spcAft>
              <a:buSzPts val="1300"/>
              <a:buNone/>
              <a:defRPr sz="1300" b="1"/>
            </a:lvl6pPr>
            <a:lvl7pPr lvl="6" algn="l">
              <a:lnSpc>
                <a:spcPct val="100000"/>
              </a:lnSpc>
              <a:spcBef>
                <a:spcPts val="0"/>
              </a:spcBef>
              <a:spcAft>
                <a:spcPts val="0"/>
              </a:spcAft>
              <a:buSzPts val="1300"/>
              <a:buNone/>
              <a:defRPr sz="1300" b="1"/>
            </a:lvl7pPr>
            <a:lvl8pPr lvl="7" algn="l">
              <a:lnSpc>
                <a:spcPct val="100000"/>
              </a:lnSpc>
              <a:spcBef>
                <a:spcPts val="0"/>
              </a:spcBef>
              <a:spcAft>
                <a:spcPts val="0"/>
              </a:spcAft>
              <a:buSzPts val="1300"/>
              <a:buNone/>
              <a:defRPr sz="1300" b="1"/>
            </a:lvl8pPr>
            <a:lvl9pPr lvl="8" algn="l">
              <a:lnSpc>
                <a:spcPct val="100000"/>
              </a:lnSpc>
              <a:spcBef>
                <a:spcPts val="0"/>
              </a:spcBef>
              <a:spcAft>
                <a:spcPts val="0"/>
              </a:spcAft>
              <a:buSzPts val="1300"/>
              <a:buNone/>
              <a:defRPr sz="1300" b="1"/>
            </a:lvl9pPr>
          </a:lstStyle>
          <a:p>
            <a:endParaRPr/>
          </a:p>
        </p:txBody>
      </p:sp>
      <p:pic>
        <p:nvPicPr>
          <p:cNvPr id="49" name="Google Shape;49;p33"/>
          <p:cNvPicPr preferRelativeResize="0"/>
          <p:nvPr/>
        </p:nvPicPr>
        <p:blipFill rotWithShape="1">
          <a:blip r:embed="rId2">
            <a:alphaModFix/>
          </a:blip>
          <a:srcRect/>
          <a:stretch/>
        </p:blipFill>
        <p:spPr>
          <a:xfrm>
            <a:off x="2486914" y="459650"/>
            <a:ext cx="4159811" cy="115979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32"/>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32"/>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32"/>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32"/>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32"/>
          <p:cNvSpPr txBox="1">
            <a:spLocks noGrp="1"/>
          </p:cNvSpPr>
          <p:nvPr>
            <p:ph type="body" idx="1"/>
          </p:nvPr>
        </p:nvSpPr>
        <p:spPr>
          <a:xfrm>
            <a:off x="1510225" y="4649963"/>
            <a:ext cx="6462600" cy="350700"/>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360"/>
              </a:spcBef>
              <a:spcAft>
                <a:spcPts val="0"/>
              </a:spcAft>
              <a:buClr>
                <a:schemeClr val="dk2"/>
              </a:buClr>
              <a:buSzPts val="1400"/>
              <a:buNone/>
              <a:defRPr sz="1400">
                <a:solidFill>
                  <a:schemeClr val="dk2"/>
                </a:solidFill>
              </a:defRPr>
            </a:lvl1pPr>
          </a:lstStyle>
          <a:p>
            <a:endParaRPr/>
          </a:p>
        </p:txBody>
      </p:sp>
      <p:sp>
        <p:nvSpPr>
          <p:cNvPr id="56" name="Google Shape;56;p32"/>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57" name="Google Shape;57;p32"/>
          <p:cNvPicPr preferRelativeResize="0"/>
          <p:nvPr/>
        </p:nvPicPr>
        <p:blipFill rotWithShape="1">
          <a:blip r:embed="rId2">
            <a:alphaModFix/>
          </a:blip>
          <a:srcRect/>
          <a:stretch/>
        </p:blipFill>
        <p:spPr>
          <a:xfrm>
            <a:off x="222037" y="4133725"/>
            <a:ext cx="780425" cy="7804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8"/>
        <p:cNvGrpSpPr/>
        <p:nvPr/>
      </p:nvGrpSpPr>
      <p:grpSpPr>
        <a:xfrm>
          <a:off x="0" y="0"/>
          <a:ext cx="0" cy="0"/>
          <a:chOff x="0" y="0"/>
          <a:chExt cx="0" cy="0"/>
        </a:xfrm>
      </p:grpSpPr>
      <p:sp>
        <p:nvSpPr>
          <p:cNvPr id="59" name="Google Shape;59;p22"/>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22"/>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22"/>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22"/>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22"/>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64" name="Google Shape;64;p22"/>
          <p:cNvSpPr txBox="1">
            <a:spLocks noGrp="1"/>
          </p:cNvSpPr>
          <p:nvPr>
            <p:ph type="body" idx="1"/>
          </p:nvPr>
        </p:nvSpPr>
        <p:spPr>
          <a:xfrm>
            <a:off x="1236525" y="1200150"/>
            <a:ext cx="3389100" cy="3725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65" name="Google Shape;65;p22"/>
          <p:cNvSpPr txBox="1">
            <a:spLocks noGrp="1"/>
          </p:cNvSpPr>
          <p:nvPr>
            <p:ph type="body" idx="2"/>
          </p:nvPr>
        </p:nvSpPr>
        <p:spPr>
          <a:xfrm>
            <a:off x="4829962" y="1200150"/>
            <a:ext cx="3389100" cy="3725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66" name="Google Shape;66;p22"/>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67" name="Google Shape;67;p22"/>
          <p:cNvPicPr preferRelativeResize="0"/>
          <p:nvPr/>
        </p:nvPicPr>
        <p:blipFill rotWithShape="1">
          <a:blip r:embed="rId2">
            <a:alphaModFix/>
          </a:blip>
          <a:srcRect/>
          <a:stretch/>
        </p:blipFill>
        <p:spPr>
          <a:xfrm>
            <a:off x="222037" y="4133725"/>
            <a:ext cx="780425" cy="7804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68"/>
        <p:cNvGrpSpPr/>
        <p:nvPr/>
      </p:nvGrpSpPr>
      <p:grpSpPr>
        <a:xfrm>
          <a:off x="0" y="0"/>
          <a:ext cx="0" cy="0"/>
          <a:chOff x="0" y="0"/>
          <a:chExt cx="0" cy="0"/>
        </a:xfrm>
      </p:grpSpPr>
      <p:sp>
        <p:nvSpPr>
          <p:cNvPr id="69" name="Google Shape;69;p25"/>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25"/>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25"/>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25"/>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25"/>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74" name="Google Shape;74;p25"/>
          <p:cNvSpPr txBox="1">
            <a:spLocks noGrp="1"/>
          </p:cNvSpPr>
          <p:nvPr>
            <p:ph type="body" idx="1"/>
          </p:nvPr>
        </p:nvSpPr>
        <p:spPr>
          <a:xfrm>
            <a:off x="1246125" y="1200150"/>
            <a:ext cx="2257500" cy="37257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600"/>
              </a:spcBef>
              <a:spcAft>
                <a:spcPts val="0"/>
              </a:spcAft>
              <a:buSzPts val="1200"/>
              <a:buChar char="▷"/>
              <a:defRPr sz="12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75" name="Google Shape;75;p25"/>
          <p:cNvSpPr txBox="1">
            <a:spLocks noGrp="1"/>
          </p:cNvSpPr>
          <p:nvPr>
            <p:ph type="body" idx="2"/>
          </p:nvPr>
        </p:nvSpPr>
        <p:spPr>
          <a:xfrm>
            <a:off x="3619335" y="1200150"/>
            <a:ext cx="2257500" cy="37257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600"/>
              </a:spcBef>
              <a:spcAft>
                <a:spcPts val="0"/>
              </a:spcAft>
              <a:buSzPts val="1200"/>
              <a:buChar char="▷"/>
              <a:defRPr sz="12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76" name="Google Shape;76;p25"/>
          <p:cNvSpPr txBox="1">
            <a:spLocks noGrp="1"/>
          </p:cNvSpPr>
          <p:nvPr>
            <p:ph type="body" idx="3"/>
          </p:nvPr>
        </p:nvSpPr>
        <p:spPr>
          <a:xfrm>
            <a:off x="5992544" y="1200150"/>
            <a:ext cx="2257500" cy="37257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600"/>
              </a:spcBef>
              <a:spcAft>
                <a:spcPts val="0"/>
              </a:spcAft>
              <a:buSzPts val="1200"/>
              <a:buChar char="▷"/>
              <a:defRPr sz="12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77" name="Google Shape;77;p25"/>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78" name="Google Shape;78;p25"/>
          <p:cNvPicPr preferRelativeResize="0"/>
          <p:nvPr/>
        </p:nvPicPr>
        <p:blipFill rotWithShape="1">
          <a:blip r:embed="rId2">
            <a:alphaModFix/>
          </a:blip>
          <a:srcRect/>
          <a:stretch/>
        </p:blipFill>
        <p:spPr>
          <a:xfrm>
            <a:off x="222037" y="4133725"/>
            <a:ext cx="780425" cy="7804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79"/>
        <p:cNvGrpSpPr/>
        <p:nvPr/>
      </p:nvGrpSpPr>
      <p:grpSpPr>
        <a:xfrm>
          <a:off x="0" y="0"/>
          <a:ext cx="0" cy="0"/>
          <a:chOff x="0" y="0"/>
          <a:chExt cx="0" cy="0"/>
        </a:xfrm>
      </p:grpSpPr>
      <p:sp>
        <p:nvSpPr>
          <p:cNvPr id="80" name="Google Shape;80;p26"/>
          <p:cNvSpPr txBox="1">
            <a:spLocks noGrp="1"/>
          </p:cNvSpPr>
          <p:nvPr>
            <p:ph type="body" idx="1"/>
          </p:nvPr>
        </p:nvSpPr>
        <p:spPr>
          <a:xfrm>
            <a:off x="1710425" y="2161800"/>
            <a:ext cx="5723700" cy="2307000"/>
          </a:xfrm>
          <a:prstGeom prst="rect">
            <a:avLst/>
          </a:prstGeom>
          <a:noFill/>
          <a:ln>
            <a:noFill/>
          </a:ln>
        </p:spPr>
        <p:txBody>
          <a:bodyPr spcFirstLastPara="1" wrap="square" lIns="91425" tIns="91425" rIns="91425" bIns="91425" anchor="t" anchorCtr="0">
            <a:noAutofit/>
          </a:bodyPr>
          <a:lstStyle>
            <a:lvl1pPr marL="457200" lvl="0" indent="-330200" algn="ctr">
              <a:lnSpc>
                <a:spcPct val="100000"/>
              </a:lnSpc>
              <a:spcBef>
                <a:spcPts val="600"/>
              </a:spcBef>
              <a:spcAft>
                <a:spcPts val="0"/>
              </a:spcAft>
              <a:buSzPts val="1600"/>
              <a:buChar char="▷"/>
              <a:defRPr i="1"/>
            </a:lvl1pPr>
            <a:lvl2pPr marL="914400" lvl="1" indent="-330200" algn="ctr">
              <a:lnSpc>
                <a:spcPct val="100000"/>
              </a:lnSpc>
              <a:spcBef>
                <a:spcPts val="0"/>
              </a:spcBef>
              <a:spcAft>
                <a:spcPts val="0"/>
              </a:spcAft>
              <a:buSzPts val="1600"/>
              <a:buChar char="○"/>
              <a:defRPr i="1"/>
            </a:lvl2pPr>
            <a:lvl3pPr marL="1371600" lvl="2" indent="-330200" algn="ctr">
              <a:lnSpc>
                <a:spcPct val="100000"/>
              </a:lnSpc>
              <a:spcBef>
                <a:spcPts val="0"/>
              </a:spcBef>
              <a:spcAft>
                <a:spcPts val="0"/>
              </a:spcAft>
              <a:buSzPts val="1600"/>
              <a:buChar char="■"/>
              <a:defRPr i="1"/>
            </a:lvl3pPr>
            <a:lvl4pPr marL="1828800" lvl="3" indent="-330200" algn="ctr">
              <a:lnSpc>
                <a:spcPct val="100000"/>
              </a:lnSpc>
              <a:spcBef>
                <a:spcPts val="0"/>
              </a:spcBef>
              <a:spcAft>
                <a:spcPts val="0"/>
              </a:spcAft>
              <a:buSzPts val="1600"/>
              <a:buChar char="●"/>
              <a:defRPr i="1"/>
            </a:lvl4pPr>
            <a:lvl5pPr marL="2286000" lvl="4" indent="-330200" algn="ctr">
              <a:lnSpc>
                <a:spcPct val="100000"/>
              </a:lnSpc>
              <a:spcBef>
                <a:spcPts val="0"/>
              </a:spcBef>
              <a:spcAft>
                <a:spcPts val="0"/>
              </a:spcAft>
              <a:buSzPts val="1600"/>
              <a:buChar char="○"/>
              <a:defRPr i="1"/>
            </a:lvl5pPr>
            <a:lvl6pPr marL="2743200" lvl="5" indent="-330200" algn="ctr">
              <a:lnSpc>
                <a:spcPct val="100000"/>
              </a:lnSpc>
              <a:spcBef>
                <a:spcPts val="0"/>
              </a:spcBef>
              <a:spcAft>
                <a:spcPts val="0"/>
              </a:spcAft>
              <a:buSzPts val="1600"/>
              <a:buChar char="■"/>
              <a:defRPr i="1"/>
            </a:lvl6pPr>
            <a:lvl7pPr marL="3200400" lvl="6" indent="-330200" algn="ctr">
              <a:lnSpc>
                <a:spcPct val="100000"/>
              </a:lnSpc>
              <a:spcBef>
                <a:spcPts val="0"/>
              </a:spcBef>
              <a:spcAft>
                <a:spcPts val="0"/>
              </a:spcAft>
              <a:buSzPts val="1600"/>
              <a:buChar char="●"/>
              <a:defRPr i="1"/>
            </a:lvl7pPr>
            <a:lvl8pPr marL="3657600" lvl="7" indent="-330200" algn="ctr">
              <a:lnSpc>
                <a:spcPct val="100000"/>
              </a:lnSpc>
              <a:spcBef>
                <a:spcPts val="0"/>
              </a:spcBef>
              <a:spcAft>
                <a:spcPts val="0"/>
              </a:spcAft>
              <a:buSzPts val="1600"/>
              <a:buChar char="○"/>
              <a:defRPr i="1"/>
            </a:lvl8pPr>
            <a:lvl9pPr marL="4114800" lvl="8" indent="-330200" algn="ctr">
              <a:lnSpc>
                <a:spcPct val="100000"/>
              </a:lnSpc>
              <a:spcBef>
                <a:spcPts val="0"/>
              </a:spcBef>
              <a:spcAft>
                <a:spcPts val="0"/>
              </a:spcAft>
              <a:buSzPts val="1600"/>
              <a:buChar char="■"/>
              <a:defRPr i="1"/>
            </a:lvl9pPr>
          </a:lstStyle>
          <a:p>
            <a:endParaRPr/>
          </a:p>
        </p:txBody>
      </p:sp>
      <p:sp>
        <p:nvSpPr>
          <p:cNvPr id="81" name="Google Shape;81;p26"/>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600"/>
              <a:buFont typeface="Arial"/>
              <a:buNone/>
            </a:pPr>
            <a:r>
              <a:rPr lang="en" sz="9600" b="1" i="0" u="none" strike="noStrike" cap="none">
                <a:solidFill>
                  <a:schemeClr val="accent6"/>
                </a:solidFill>
                <a:latin typeface="Arial"/>
                <a:ea typeface="Arial"/>
                <a:cs typeface="Arial"/>
                <a:sym typeface="Arial"/>
              </a:rPr>
              <a:t>“</a:t>
            </a:r>
            <a:endParaRPr sz="9600" b="1" i="0" u="none" strike="noStrike" cap="none">
              <a:solidFill>
                <a:schemeClr val="accent6"/>
              </a:solidFill>
              <a:latin typeface="Arial"/>
              <a:ea typeface="Arial"/>
              <a:cs typeface="Arial"/>
              <a:sym typeface="Arial"/>
            </a:endParaRPr>
          </a:p>
        </p:txBody>
      </p:sp>
      <p:sp>
        <p:nvSpPr>
          <p:cNvPr id="82" name="Google Shape;82;p26"/>
          <p:cNvSpPr/>
          <p:nvPr/>
        </p:nvSpPr>
        <p:spPr>
          <a:xfrm>
            <a:off x="5723283" y="1599675"/>
            <a:ext cx="17103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26"/>
          <p:cNvSpPr/>
          <p:nvPr/>
        </p:nvSpPr>
        <p:spPr>
          <a:xfrm>
            <a:off x="7434177" y="1599675"/>
            <a:ext cx="17103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26"/>
          <p:cNvSpPr/>
          <p:nvPr/>
        </p:nvSpPr>
        <p:spPr>
          <a:xfrm>
            <a:off x="0" y="1599675"/>
            <a:ext cx="17103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26"/>
          <p:cNvSpPr/>
          <p:nvPr/>
        </p:nvSpPr>
        <p:spPr>
          <a:xfrm>
            <a:off x="1710425" y="1599675"/>
            <a:ext cx="17103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26"/>
          <p:cNvSpPr txBox="1">
            <a:spLocks noGrp="1"/>
          </p:cNvSpPr>
          <p:nvPr>
            <p:ph type="sldNum" idx="12"/>
          </p:nvPr>
        </p:nvSpPr>
        <p:spPr>
          <a:xfrm>
            <a:off x="-125" y="4830281"/>
            <a:ext cx="9144000" cy="3135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a:p>
        </p:txBody>
      </p:sp>
      <p:pic>
        <p:nvPicPr>
          <p:cNvPr id="87" name="Google Shape;87;p26"/>
          <p:cNvPicPr preferRelativeResize="0"/>
          <p:nvPr/>
        </p:nvPicPr>
        <p:blipFill rotWithShape="1">
          <a:blip r:embed="rId2">
            <a:alphaModFix/>
          </a:blip>
          <a:srcRect/>
          <a:stretch/>
        </p:blipFill>
        <p:spPr>
          <a:xfrm>
            <a:off x="222037" y="4133725"/>
            <a:ext cx="780425" cy="7804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accent6"/>
              </a:buClr>
              <a:buSzPts val="3200"/>
              <a:buFont typeface="Montserrat"/>
              <a:buNone/>
              <a:defRPr sz="3200" b="0" i="0" u="none" strike="noStrike" cap="none">
                <a:solidFill>
                  <a:schemeClr val="accent6"/>
                </a:solidFill>
                <a:latin typeface="Montserrat"/>
                <a:ea typeface="Montserrat"/>
                <a:cs typeface="Montserrat"/>
                <a:sym typeface="Montserrat"/>
              </a:defRPr>
            </a:lvl1pPr>
            <a:lvl2pPr marR="0" lvl="1"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2pPr>
            <a:lvl3pPr marR="0" lvl="2"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3pPr>
            <a:lvl4pPr marR="0" lvl="3"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4pPr>
            <a:lvl5pPr marR="0" lvl="4"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5pPr>
            <a:lvl6pPr marR="0" lvl="5"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6pPr>
            <a:lvl7pPr marR="0" lvl="6"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7pPr>
            <a:lvl8pPr marR="0" lvl="7"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8pPr>
            <a:lvl9pPr marR="0" lvl="8"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9pPr>
          </a:lstStyle>
          <a:p>
            <a:endParaRPr/>
          </a:p>
        </p:txBody>
      </p:sp>
      <p:sp>
        <p:nvSpPr>
          <p:cNvPr id="7" name="Google Shape;7;p20"/>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600"/>
              </a:spcBef>
              <a:spcAft>
                <a:spcPts val="0"/>
              </a:spcAft>
              <a:buClr>
                <a:schemeClr val="accent6"/>
              </a:buClr>
              <a:buSzPts val="1600"/>
              <a:buFont typeface="Montserrat"/>
              <a:buChar char="▷"/>
              <a:defRPr sz="1600" b="0" i="0" u="none" strike="noStrike" cap="none">
                <a:solidFill>
                  <a:schemeClr val="dk1"/>
                </a:solidFill>
                <a:latin typeface="Montserrat"/>
                <a:ea typeface="Montserrat"/>
                <a:cs typeface="Montserrat"/>
                <a:sym typeface="Montserrat"/>
              </a:defRPr>
            </a:lvl1pPr>
            <a:lvl2pPr marL="914400" marR="0" lvl="1" indent="-330200" algn="l" rtl="0">
              <a:lnSpc>
                <a:spcPct val="100000"/>
              </a:lnSpc>
              <a:spcBef>
                <a:spcPts val="0"/>
              </a:spcBef>
              <a:spcAft>
                <a:spcPts val="0"/>
              </a:spcAft>
              <a:buClr>
                <a:schemeClr val="dk1"/>
              </a:buClr>
              <a:buSzPts val="1600"/>
              <a:buFont typeface="Montserrat"/>
              <a:buChar char="○"/>
              <a:defRPr sz="1600" b="0" i="0" u="none" strike="noStrike" cap="none">
                <a:solidFill>
                  <a:schemeClr val="dk1"/>
                </a:solidFill>
                <a:latin typeface="Montserrat"/>
                <a:ea typeface="Montserrat"/>
                <a:cs typeface="Montserrat"/>
                <a:sym typeface="Montserrat"/>
              </a:defRPr>
            </a:lvl2pPr>
            <a:lvl3pPr marL="1371600" marR="0" lvl="2" indent="-330200" algn="l" rtl="0">
              <a:lnSpc>
                <a:spcPct val="100000"/>
              </a:lnSpc>
              <a:spcBef>
                <a:spcPts val="0"/>
              </a:spcBef>
              <a:spcAft>
                <a:spcPts val="0"/>
              </a:spcAft>
              <a:buClr>
                <a:schemeClr val="dk1"/>
              </a:buClr>
              <a:buSzPts val="1600"/>
              <a:buFont typeface="Montserrat"/>
              <a:buChar char="■"/>
              <a:defRPr sz="1600" b="0" i="0" u="none" strike="noStrike" cap="none">
                <a:solidFill>
                  <a:schemeClr val="dk1"/>
                </a:solidFill>
                <a:latin typeface="Montserrat"/>
                <a:ea typeface="Montserrat"/>
                <a:cs typeface="Montserrat"/>
                <a:sym typeface="Montserrat"/>
              </a:defRPr>
            </a:lvl3pPr>
            <a:lvl4pPr marL="1828800" marR="0" lvl="3" indent="-330200" algn="l" rtl="0">
              <a:lnSpc>
                <a:spcPct val="100000"/>
              </a:lnSpc>
              <a:spcBef>
                <a:spcPts val="0"/>
              </a:spcBef>
              <a:spcAft>
                <a:spcPts val="0"/>
              </a:spcAft>
              <a:buClr>
                <a:schemeClr val="dk1"/>
              </a:buClr>
              <a:buSzPts val="1600"/>
              <a:buFont typeface="Montserrat"/>
              <a:buChar char="●"/>
              <a:defRPr sz="1600" b="0" i="0" u="none" strike="noStrike" cap="none">
                <a:solidFill>
                  <a:schemeClr val="dk1"/>
                </a:solidFill>
                <a:latin typeface="Montserrat"/>
                <a:ea typeface="Montserrat"/>
                <a:cs typeface="Montserrat"/>
                <a:sym typeface="Montserrat"/>
              </a:defRPr>
            </a:lvl4pPr>
            <a:lvl5pPr marL="2286000" marR="0" lvl="4" indent="-330200" algn="l" rtl="0">
              <a:lnSpc>
                <a:spcPct val="100000"/>
              </a:lnSpc>
              <a:spcBef>
                <a:spcPts val="0"/>
              </a:spcBef>
              <a:spcAft>
                <a:spcPts val="0"/>
              </a:spcAft>
              <a:buClr>
                <a:schemeClr val="dk1"/>
              </a:buClr>
              <a:buSzPts val="1600"/>
              <a:buFont typeface="Montserrat"/>
              <a:buChar char="○"/>
              <a:defRPr sz="1600" b="0" i="0" u="none" strike="noStrike" cap="none">
                <a:solidFill>
                  <a:schemeClr val="dk1"/>
                </a:solidFill>
                <a:latin typeface="Montserrat"/>
                <a:ea typeface="Montserrat"/>
                <a:cs typeface="Montserrat"/>
                <a:sym typeface="Montserrat"/>
              </a:defRPr>
            </a:lvl5pPr>
            <a:lvl6pPr marL="2743200" marR="0" lvl="5" indent="-330200" algn="l" rtl="0">
              <a:lnSpc>
                <a:spcPct val="100000"/>
              </a:lnSpc>
              <a:spcBef>
                <a:spcPts val="0"/>
              </a:spcBef>
              <a:spcAft>
                <a:spcPts val="0"/>
              </a:spcAft>
              <a:buClr>
                <a:schemeClr val="dk1"/>
              </a:buClr>
              <a:buSzPts val="1600"/>
              <a:buFont typeface="Montserrat"/>
              <a:buChar char="■"/>
              <a:defRPr sz="1600" b="0" i="0" u="none" strike="noStrike" cap="none">
                <a:solidFill>
                  <a:schemeClr val="dk1"/>
                </a:solidFill>
                <a:latin typeface="Montserrat"/>
                <a:ea typeface="Montserrat"/>
                <a:cs typeface="Montserrat"/>
                <a:sym typeface="Montserrat"/>
              </a:defRPr>
            </a:lvl6pPr>
            <a:lvl7pPr marL="3200400" marR="0" lvl="6" indent="-330200" algn="l" rtl="0">
              <a:lnSpc>
                <a:spcPct val="100000"/>
              </a:lnSpc>
              <a:spcBef>
                <a:spcPts val="0"/>
              </a:spcBef>
              <a:spcAft>
                <a:spcPts val="0"/>
              </a:spcAft>
              <a:buClr>
                <a:schemeClr val="dk1"/>
              </a:buClr>
              <a:buSzPts val="1600"/>
              <a:buFont typeface="Montserrat"/>
              <a:buChar char="●"/>
              <a:defRPr sz="1600" b="0" i="0" u="none" strike="noStrike" cap="none">
                <a:solidFill>
                  <a:schemeClr val="dk1"/>
                </a:solidFill>
                <a:latin typeface="Montserrat"/>
                <a:ea typeface="Montserrat"/>
                <a:cs typeface="Montserrat"/>
                <a:sym typeface="Montserrat"/>
              </a:defRPr>
            </a:lvl7pPr>
            <a:lvl8pPr marL="3657600" marR="0" lvl="7" indent="-330200" algn="l" rtl="0">
              <a:lnSpc>
                <a:spcPct val="100000"/>
              </a:lnSpc>
              <a:spcBef>
                <a:spcPts val="0"/>
              </a:spcBef>
              <a:spcAft>
                <a:spcPts val="0"/>
              </a:spcAft>
              <a:buClr>
                <a:schemeClr val="dk1"/>
              </a:buClr>
              <a:buSzPts val="1600"/>
              <a:buFont typeface="Montserrat"/>
              <a:buChar char="○"/>
              <a:defRPr sz="1600" b="0" i="0" u="none" strike="noStrike" cap="none">
                <a:solidFill>
                  <a:schemeClr val="dk1"/>
                </a:solidFill>
                <a:latin typeface="Montserrat"/>
                <a:ea typeface="Montserrat"/>
                <a:cs typeface="Montserrat"/>
                <a:sym typeface="Montserrat"/>
              </a:defRPr>
            </a:lvl8pPr>
            <a:lvl9pPr marL="4114800" marR="0" lvl="8" indent="-330200" algn="l" rtl="0">
              <a:lnSpc>
                <a:spcPct val="100000"/>
              </a:lnSpc>
              <a:spcBef>
                <a:spcPts val="0"/>
              </a:spcBef>
              <a:spcAft>
                <a:spcPts val="0"/>
              </a:spcAft>
              <a:buClr>
                <a:schemeClr val="dk1"/>
              </a:buClr>
              <a:buSzPts val="1600"/>
              <a:buFont typeface="Montserrat"/>
              <a:buChar char="■"/>
              <a:defRPr sz="1600" b="0" i="0" u="none" strike="noStrike" cap="none">
                <a:solidFill>
                  <a:schemeClr val="dk1"/>
                </a:solidFill>
                <a:latin typeface="Montserrat"/>
                <a:ea typeface="Montserrat"/>
                <a:cs typeface="Montserrat"/>
                <a:sym typeface="Montserrat"/>
              </a:defRPr>
            </a:lvl9pPr>
          </a:lstStyle>
          <a:p>
            <a:endParaRPr/>
          </a:p>
        </p:txBody>
      </p:sp>
      <p:sp>
        <p:nvSpPr>
          <p:cNvPr id="8" name="Google Shape;8;p20"/>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cybercenter.utah.gov/Report-a-Breach/"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le.utah.gov/xcode/Title63A/Chapter19/63A-19-S405.html?v=C63A-19-S405_2024050120240501"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le.utah.gov/xcode/Title63A/Chapter19/63A-19-S405.html#63A-19-405(2)(b)"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le.utah.gov/xcode/Title63A/Chapter16/63A-16-S1103.htm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hhs.gov/hipaa/for-professionals/breach-notification/index.htm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listings.pcisecuritystandards.org/documents/Responding_to_a_Cardholder_Data_Breach.pdf" TargetMode="External"/><Relationship Id="rId5" Type="http://schemas.openxmlformats.org/officeDocument/2006/relationships/hyperlink" Target="https://www.fbi.gov/file-repository/cjis-security-policy_v5-8_20190601.pdf" TargetMode="External"/><Relationship Id="rId4" Type="http://schemas.openxmlformats.org/officeDocument/2006/relationships/hyperlink" Target="https://www.irs.gov/privacy-disclosure/reporting-improper-inspections-or-disclosure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ybercenter.utah.gov/Report-a-Breach/"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le.utah.gov/xcode/Title63A/Chapter16/63A-16-S1103.html?v=C63A-16-S1103_2024050120240501" TargetMode="Externa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s://cybercenter.utah.gov/Report-a-Breach/"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hyperlink" Target="https://cybercenter.utah.gov/" TargetMode="Externa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hyperlink" Target="https://le.utah.gov/xcode/Title63A/Chapter19/63A-19-S406.html"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le.utah.gov/xcode/Title63A/Chapter19/63A-19-S406.html"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hyperlink" Target="https://le.utah.gov/xcode/Title63A/Chapter19/63A-19-S406.html"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le.utah.gov/xcode/Title63A/Chapter19/63A-19-S406.html"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le.utah.gov/xcode/Title63A/Chapter19/63A-19-S406.html"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hyperlink" Target="https://docs.google.com/document/d/1QriwZVKXRUM1hHeq7KvU97d2ToiBmnbNFeiUmEy1CgE/edit?tab=t.0#heading=h.byea9mh33v2c" TargetMode="External"/><Relationship Id="rId4" Type="http://schemas.openxmlformats.org/officeDocument/2006/relationships/hyperlink" Target="https://privacy.utah.gov/wp-content/uploads/Privacy-Program-Policy-Template.pdf"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27.xml.rels><?xml version="1.0" encoding="UTF-8" standalone="yes"?>
<Relationships xmlns="http://schemas.openxmlformats.org/package/2006/relationships"><Relationship Id="rId3" Type="http://schemas.openxmlformats.org/officeDocument/2006/relationships/hyperlink" Target="https://privacy.utah.gov/"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hyperlink" Target="mailto:officeofdataprivacy@utah.gov"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le.utah.gov/xcode/Title63A/Chapter16/63A-16-S1101.html?v=C63A-16-S1101_2024050120240501"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le.utah.gov/xcode/Title63A/Chapter19/63A-19-S101.html?v=C63A-19-S101_202405012024050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
          <p:cNvSpPr txBox="1">
            <a:spLocks noGrp="1"/>
          </p:cNvSpPr>
          <p:nvPr>
            <p:ph type="ctrTitle"/>
          </p:nvPr>
        </p:nvSpPr>
        <p:spPr>
          <a:xfrm>
            <a:off x="645225" y="2762725"/>
            <a:ext cx="6736500" cy="1107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500"/>
              <a:buNone/>
            </a:pPr>
            <a:r>
              <a:rPr lang="en" sz="3600"/>
              <a:t>Incident Response</a:t>
            </a:r>
            <a:endParaRPr sz="3600"/>
          </a:p>
          <a:p>
            <a:pPr marL="0" lvl="0" indent="0" algn="l" rtl="0">
              <a:lnSpc>
                <a:spcPct val="100000"/>
              </a:lnSpc>
              <a:spcBef>
                <a:spcPts val="0"/>
              </a:spcBef>
              <a:spcAft>
                <a:spcPts val="0"/>
              </a:spcAft>
              <a:buSzPts val="3500"/>
              <a:buNone/>
            </a:pPr>
            <a:r>
              <a:rPr lang="en" sz="2400" b="1"/>
              <a:t>And Breach Notification</a:t>
            </a:r>
            <a:endParaRPr sz="2400" b="1"/>
          </a:p>
        </p:txBody>
      </p:sp>
      <p:sp>
        <p:nvSpPr>
          <p:cNvPr id="127" name="Google Shape;127;p1"/>
          <p:cNvSpPr txBox="1"/>
          <p:nvPr/>
        </p:nvSpPr>
        <p:spPr>
          <a:xfrm>
            <a:off x="2180725" y="2166150"/>
            <a:ext cx="3739800" cy="20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Montserrat"/>
                <a:ea typeface="Montserrat"/>
                <a:cs typeface="Montserrat"/>
                <a:sym typeface="Montserrat"/>
              </a:rPr>
              <a:t>Office of Data Privacy</a:t>
            </a:r>
            <a:endParaRPr sz="1200" b="1" i="0" u="none" strike="noStrike" cap="none">
              <a:solidFill>
                <a:schemeClr val="dk1"/>
              </a:solidFill>
              <a:latin typeface="Montserrat"/>
              <a:ea typeface="Montserrat"/>
              <a:cs typeface="Montserrat"/>
              <a:sym typeface="Montserrat"/>
            </a:endParaRPr>
          </a:p>
        </p:txBody>
      </p:sp>
      <p:pic>
        <p:nvPicPr>
          <p:cNvPr id="128" name="Google Shape;128;p1" title="Screenshot 2025-03-24 at 12.41.58 PM (1).png"/>
          <p:cNvPicPr preferRelativeResize="0"/>
          <p:nvPr/>
        </p:nvPicPr>
        <p:blipFill rotWithShape="1">
          <a:blip r:embed="rId4">
            <a:alphaModFix/>
          </a:blip>
          <a:srcRect/>
          <a:stretch/>
        </p:blipFill>
        <p:spPr>
          <a:xfrm>
            <a:off x="0" y="0"/>
            <a:ext cx="6472125" cy="2459150"/>
          </a:xfrm>
          <a:prstGeom prst="rect">
            <a:avLst/>
          </a:prstGeom>
          <a:noFill/>
          <a:ln>
            <a:noFill/>
          </a:ln>
        </p:spPr>
      </p:pic>
      <p:sp>
        <p:nvSpPr>
          <p:cNvPr id="129" name="Google Shape;129;p1"/>
          <p:cNvSpPr txBox="1"/>
          <p:nvPr/>
        </p:nvSpPr>
        <p:spPr>
          <a:xfrm>
            <a:off x="6028950" y="3666600"/>
            <a:ext cx="2741700" cy="1124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1000"/>
              <a:buFont typeface="Arial"/>
              <a:buNone/>
            </a:pPr>
            <a:r>
              <a:rPr lang="en" sz="1000" b="0" i="1" u="none" strike="noStrike" cap="none">
                <a:solidFill>
                  <a:srgbClr val="434343"/>
                </a:solidFill>
                <a:latin typeface="Montserrat"/>
                <a:ea typeface="Montserrat"/>
                <a:cs typeface="Montserrat"/>
                <a:sym typeface="Montserrat"/>
              </a:rPr>
              <a:t>The information in this presentation is provided as a resource to assist governmental entities and </a:t>
            </a:r>
            <a:r>
              <a:rPr lang="en" sz="1000" b="1" i="1" u="none" strike="noStrike" cap="none">
                <a:solidFill>
                  <a:srgbClr val="434343"/>
                </a:solidFill>
                <a:latin typeface="Montserrat"/>
                <a:ea typeface="Montserrat"/>
                <a:cs typeface="Montserrat"/>
                <a:sym typeface="Montserrat"/>
              </a:rPr>
              <a:t>does not constitute legal advice</a:t>
            </a:r>
            <a:r>
              <a:rPr lang="en" sz="1000" b="0" i="1" u="none" strike="noStrike" cap="none">
                <a:solidFill>
                  <a:srgbClr val="434343"/>
                </a:solidFill>
                <a:latin typeface="Montserrat"/>
                <a:ea typeface="Montserrat"/>
                <a:cs typeface="Montserrat"/>
                <a:sym typeface="Montserrat"/>
              </a:rPr>
              <a:t>. Governmental entities should consult with their legal counsel regarding this information.</a:t>
            </a:r>
            <a:endParaRPr sz="1000" b="0" i="1" u="none" strike="noStrike" cap="none">
              <a:solidFill>
                <a:srgbClr val="434343"/>
              </a:solidFill>
              <a:latin typeface="Montserrat"/>
              <a:ea typeface="Montserrat"/>
              <a:cs typeface="Montserrat"/>
              <a:sym typeface="Montserrat"/>
            </a:endParaRPr>
          </a:p>
          <a:p>
            <a:pPr marL="285750" marR="0" lvl="0" indent="-184150" algn="l" rtl="0">
              <a:lnSpc>
                <a:spcPct val="100000"/>
              </a:lnSpc>
              <a:spcBef>
                <a:spcPts val="600"/>
              </a:spcBef>
              <a:spcAft>
                <a:spcPts val="0"/>
              </a:spcAft>
              <a:buClr>
                <a:srgbClr val="000000"/>
              </a:buClr>
              <a:buSzPts val="1000"/>
              <a:buFont typeface="Arial"/>
              <a:buNone/>
            </a:pPr>
            <a:endParaRPr sz="1000" b="0" i="0" u="none" strike="noStrike" cap="none">
              <a:solidFill>
                <a:srgbClr val="434343"/>
              </a:solidFill>
              <a:latin typeface="Montserrat"/>
              <a:ea typeface="Montserrat"/>
              <a:cs typeface="Montserrat"/>
              <a:sym typeface="Montserrat"/>
            </a:endParaRPr>
          </a:p>
          <a:p>
            <a:pPr marL="285750" marR="0" lvl="0" indent="-184150" algn="l" rtl="0">
              <a:lnSpc>
                <a:spcPct val="100000"/>
              </a:lnSpc>
              <a:spcBef>
                <a:spcPts val="600"/>
              </a:spcBef>
              <a:spcAft>
                <a:spcPts val="0"/>
              </a:spcAft>
              <a:buClr>
                <a:srgbClr val="000000"/>
              </a:buClr>
              <a:buSzPts val="1000"/>
              <a:buFont typeface="Arial"/>
              <a:buNone/>
            </a:pPr>
            <a:endParaRPr sz="1000" b="0" i="0" u="none" strike="noStrike" cap="none">
              <a:solidFill>
                <a:srgbClr val="434343"/>
              </a:solidFill>
              <a:latin typeface="Montserrat"/>
              <a:ea typeface="Montserrat"/>
              <a:cs typeface="Montserrat"/>
              <a:sym typeface="Montserrat"/>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3ba8956eed4_0_14"/>
          <p:cNvSpPr txBox="1">
            <a:spLocks noGrp="1"/>
          </p:cNvSpPr>
          <p:nvPr>
            <p:ph type="body" idx="1"/>
          </p:nvPr>
        </p:nvSpPr>
        <p:spPr>
          <a:xfrm>
            <a:off x="253950" y="1085400"/>
            <a:ext cx="8775300" cy="335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b="1">
                <a:solidFill>
                  <a:srgbClr val="434343"/>
                </a:solidFill>
              </a:rPr>
              <a:t>Data breach notification to the Cyber Center and the Office of the Attorney General.</a:t>
            </a:r>
            <a:endParaRPr b="1">
              <a:solidFill>
                <a:srgbClr val="434343"/>
              </a:solidFill>
            </a:endParaRPr>
          </a:p>
          <a:p>
            <a:pPr marL="0" lvl="0" indent="0" algn="l" rtl="0">
              <a:lnSpc>
                <a:spcPct val="115000"/>
              </a:lnSpc>
              <a:spcBef>
                <a:spcPts val="1200"/>
              </a:spcBef>
              <a:spcAft>
                <a:spcPts val="0"/>
              </a:spcAft>
              <a:buNone/>
            </a:pPr>
            <a:r>
              <a:rPr lang="en">
                <a:solidFill>
                  <a:srgbClr val="434343"/>
                </a:solidFill>
              </a:rPr>
              <a:t>A governmental entity that identifies a data breach affecting 500 or more individuals shall notify the Cyber Center and the attorney general of the data breach.</a:t>
            </a:r>
            <a:endParaRPr>
              <a:solidFill>
                <a:srgbClr val="434343"/>
              </a:solidFill>
            </a:endParaRPr>
          </a:p>
          <a:p>
            <a:pPr marL="0" lvl="0" indent="0" algn="l" rtl="0">
              <a:lnSpc>
                <a:spcPct val="115000"/>
              </a:lnSpc>
              <a:spcBef>
                <a:spcPts val="1200"/>
              </a:spcBef>
              <a:spcAft>
                <a:spcPts val="0"/>
              </a:spcAft>
              <a:buNone/>
            </a:pPr>
            <a:r>
              <a:rPr lang="en">
                <a:solidFill>
                  <a:srgbClr val="434343"/>
                </a:solidFill>
              </a:rPr>
              <a:t>In addition to the notification required by Subsection (1)(a), a governmental entity that identifies the unauthorized access, acquisition, disclosure, loss of access, or destruction of data that compromises the security, confidentiality, availability, or integrity of the computer systems used or information maintained by the governmental entity shall notify the Cyber Center.</a:t>
            </a:r>
            <a:endParaRPr>
              <a:solidFill>
                <a:srgbClr val="434343"/>
              </a:solidFill>
            </a:endParaRPr>
          </a:p>
          <a:p>
            <a:pPr marL="0" lvl="0" indent="0" algn="l" rtl="0">
              <a:lnSpc>
                <a:spcPct val="115000"/>
              </a:lnSpc>
              <a:spcBef>
                <a:spcPts val="1200"/>
              </a:spcBef>
              <a:spcAft>
                <a:spcPts val="1200"/>
              </a:spcAft>
              <a:buNone/>
            </a:pPr>
            <a:endParaRPr b="1">
              <a:solidFill>
                <a:srgbClr val="434343"/>
              </a:solidFill>
            </a:endParaRPr>
          </a:p>
        </p:txBody>
      </p:sp>
      <p:sp>
        <p:nvSpPr>
          <p:cNvPr id="201" name="Google Shape;201;g3ba8956eed4_0_14"/>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10</a:t>
            </a:fld>
            <a:endParaRPr/>
          </a:p>
        </p:txBody>
      </p:sp>
      <p:pic>
        <p:nvPicPr>
          <p:cNvPr id="202" name="Google Shape;202;g3ba8956eed4_0_14">
            <a:hlinkClick r:id="rId3"/>
          </p:cNvPr>
          <p:cNvPicPr preferRelativeResize="0"/>
          <p:nvPr/>
        </p:nvPicPr>
        <p:blipFill>
          <a:blip r:embed="rId4">
            <a:alphaModFix/>
          </a:blip>
          <a:stretch>
            <a:fillRect/>
          </a:stretch>
        </p:blipFill>
        <p:spPr>
          <a:xfrm>
            <a:off x="6437850" y="124677"/>
            <a:ext cx="2591414" cy="708000"/>
          </a:xfrm>
          <a:prstGeom prst="rect">
            <a:avLst/>
          </a:prstGeom>
          <a:noFill/>
          <a:ln>
            <a:noFill/>
          </a:ln>
        </p:spPr>
      </p:pic>
      <p:sp>
        <p:nvSpPr>
          <p:cNvPr id="203" name="Google Shape;203;g3ba8956eed4_0_14"/>
          <p:cNvSpPr txBox="1">
            <a:spLocks noGrp="1"/>
          </p:cNvSpPr>
          <p:nvPr>
            <p:ph type="title"/>
          </p:nvPr>
        </p:nvSpPr>
        <p:spPr>
          <a:xfrm>
            <a:off x="253950" y="185900"/>
            <a:ext cx="5310600" cy="651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600"/>
              </a:spcBef>
              <a:spcAft>
                <a:spcPts val="0"/>
              </a:spcAft>
              <a:buClr>
                <a:srgbClr val="000000"/>
              </a:buClr>
              <a:buSzPts val="1800"/>
              <a:buFont typeface="Arial"/>
              <a:buNone/>
            </a:pPr>
            <a:r>
              <a:rPr lang="en" sz="3000" b="1">
                <a:solidFill>
                  <a:srgbClr val="434343"/>
                </a:solidFill>
              </a:rPr>
              <a:t>Reporting Obligations</a:t>
            </a:r>
            <a:endParaRPr sz="3000" b="1">
              <a:solidFill>
                <a:srgbClr val="434343"/>
              </a:solidFill>
            </a:endParaRPr>
          </a:p>
        </p:txBody>
      </p:sp>
      <p:sp>
        <p:nvSpPr>
          <p:cNvPr id="204" name="Google Shape;204;g3ba8956eed4_0_14">
            <a:hlinkClick r:id="rId5"/>
          </p:cNvPr>
          <p:cNvSpPr/>
          <p:nvPr/>
        </p:nvSpPr>
        <p:spPr>
          <a:xfrm>
            <a:off x="7140775" y="4344175"/>
            <a:ext cx="1266600" cy="432600"/>
          </a:xfrm>
          <a:prstGeom prst="roundRect">
            <a:avLst>
              <a:gd name="adj" fmla="val 16667"/>
            </a:avLst>
          </a:prstGeom>
          <a:solidFill>
            <a:srgbClr val="2D4E6A"/>
          </a:solidFill>
          <a:ln w="25400" cap="flat" cmpd="sng">
            <a:solidFill>
              <a:srgbClr val="2D4E6A"/>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600"/>
              </a:spcBef>
              <a:spcAft>
                <a:spcPts val="0"/>
              </a:spcAft>
              <a:buClr>
                <a:srgbClr val="000000"/>
              </a:buClr>
              <a:buSzPts val="1800"/>
              <a:buFont typeface="Arial"/>
              <a:buNone/>
            </a:pPr>
            <a:r>
              <a:rPr lang="en" sz="1200">
                <a:solidFill>
                  <a:schemeClr val="lt1"/>
                </a:solidFill>
                <a:latin typeface="Montserrat"/>
                <a:ea typeface="Montserrat"/>
                <a:cs typeface="Montserrat"/>
                <a:sym typeface="Montserrat"/>
              </a:rPr>
              <a:t>63A-19-405</a:t>
            </a:r>
            <a:endParaRPr sz="1300"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3bbf9fa8ab0_0_22"/>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11</a:t>
            </a:fld>
            <a:endParaRPr/>
          </a:p>
        </p:txBody>
      </p:sp>
      <p:sp>
        <p:nvSpPr>
          <p:cNvPr id="210" name="Google Shape;210;g3bbf9fa8ab0_0_22"/>
          <p:cNvSpPr txBox="1"/>
          <p:nvPr/>
        </p:nvSpPr>
        <p:spPr>
          <a:xfrm>
            <a:off x="218450" y="840250"/>
            <a:ext cx="8811000" cy="31863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1200"/>
              </a:spcBef>
              <a:spcAft>
                <a:spcPts val="0"/>
              </a:spcAft>
              <a:buClr>
                <a:srgbClr val="434343"/>
              </a:buClr>
              <a:buSzPts val="1400"/>
              <a:buFont typeface="Montserrat"/>
              <a:buChar char="●"/>
            </a:pPr>
            <a:r>
              <a:rPr lang="en">
                <a:solidFill>
                  <a:srgbClr val="434343"/>
                </a:solidFill>
                <a:latin typeface="Montserrat"/>
                <a:ea typeface="Montserrat"/>
                <a:cs typeface="Montserrat"/>
                <a:sym typeface="Montserrat"/>
              </a:rPr>
              <a:t>the date and time the data breach occurred;</a:t>
            </a:r>
            <a:endParaRPr>
              <a:solidFill>
                <a:srgbClr val="434343"/>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434343"/>
              </a:buClr>
              <a:buSzPts val="1400"/>
              <a:buFont typeface="Montserrat"/>
              <a:buChar char="●"/>
            </a:pPr>
            <a:r>
              <a:rPr lang="en">
                <a:solidFill>
                  <a:srgbClr val="434343"/>
                </a:solidFill>
                <a:latin typeface="Montserrat"/>
                <a:ea typeface="Montserrat"/>
                <a:cs typeface="Montserrat"/>
                <a:sym typeface="Montserrat"/>
              </a:rPr>
              <a:t>the date the data breach was discovered;</a:t>
            </a:r>
            <a:endParaRPr>
              <a:solidFill>
                <a:srgbClr val="434343"/>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434343"/>
              </a:buClr>
              <a:buSzPts val="1400"/>
              <a:buFont typeface="Montserrat"/>
              <a:buChar char="●"/>
            </a:pPr>
            <a:r>
              <a:rPr lang="en">
                <a:solidFill>
                  <a:srgbClr val="434343"/>
                </a:solidFill>
                <a:latin typeface="Montserrat"/>
                <a:ea typeface="Montserrat"/>
                <a:cs typeface="Montserrat"/>
                <a:sym typeface="Montserrat"/>
              </a:rPr>
              <a:t>a short description of the data breach that occurred;</a:t>
            </a:r>
            <a:endParaRPr>
              <a:solidFill>
                <a:srgbClr val="434343"/>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434343"/>
              </a:buClr>
              <a:buSzPts val="1400"/>
              <a:buFont typeface="Montserrat"/>
              <a:buChar char="●"/>
            </a:pPr>
            <a:r>
              <a:rPr lang="en">
                <a:solidFill>
                  <a:srgbClr val="434343"/>
                </a:solidFill>
                <a:latin typeface="Montserrat"/>
                <a:ea typeface="Montserrat"/>
                <a:cs typeface="Montserrat"/>
                <a:sym typeface="Montserrat"/>
              </a:rPr>
              <a:t>the means by which access was gained to the system, computer, or network;</a:t>
            </a:r>
            <a:endParaRPr>
              <a:solidFill>
                <a:srgbClr val="434343"/>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434343"/>
              </a:buClr>
              <a:buSzPts val="1400"/>
              <a:buFont typeface="Montserrat"/>
              <a:buChar char="●"/>
            </a:pPr>
            <a:r>
              <a:rPr lang="en">
                <a:solidFill>
                  <a:srgbClr val="434343"/>
                </a:solidFill>
                <a:latin typeface="Montserrat"/>
                <a:ea typeface="Montserrat"/>
                <a:cs typeface="Montserrat"/>
                <a:sym typeface="Montserrat"/>
              </a:rPr>
              <a:t>the person who perpetrated the data breach;</a:t>
            </a:r>
            <a:endParaRPr>
              <a:solidFill>
                <a:srgbClr val="434343"/>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434343"/>
              </a:buClr>
              <a:buSzPts val="1400"/>
              <a:buFont typeface="Montserrat"/>
              <a:buChar char="●"/>
            </a:pPr>
            <a:r>
              <a:rPr lang="en">
                <a:solidFill>
                  <a:srgbClr val="434343"/>
                </a:solidFill>
                <a:latin typeface="Montserrat"/>
                <a:ea typeface="Montserrat"/>
                <a:cs typeface="Montserrat"/>
                <a:sym typeface="Montserrat"/>
              </a:rPr>
              <a:t>steps the governmental entity is or has taken to mitigate the impact of the data breach; and</a:t>
            </a:r>
            <a:endParaRPr>
              <a:solidFill>
                <a:srgbClr val="434343"/>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434343"/>
              </a:buClr>
              <a:buSzPts val="1400"/>
              <a:buFont typeface="Montserrat"/>
              <a:buChar char="●"/>
            </a:pPr>
            <a:r>
              <a:rPr lang="en">
                <a:solidFill>
                  <a:srgbClr val="434343"/>
                </a:solidFill>
                <a:latin typeface="Montserrat"/>
                <a:ea typeface="Montserrat"/>
                <a:cs typeface="Montserrat"/>
                <a:sym typeface="Montserrat"/>
              </a:rPr>
              <a:t>any other details requested by the Cyber Center.</a:t>
            </a:r>
            <a:endParaRPr>
              <a:solidFill>
                <a:srgbClr val="434343"/>
              </a:solidFill>
              <a:latin typeface="Montserrat"/>
              <a:ea typeface="Montserrat"/>
              <a:cs typeface="Montserrat"/>
              <a:sym typeface="Montserrat"/>
            </a:endParaRPr>
          </a:p>
          <a:p>
            <a:pPr marL="0" lvl="0" indent="0" algn="l" rtl="0">
              <a:lnSpc>
                <a:spcPct val="115000"/>
              </a:lnSpc>
              <a:spcBef>
                <a:spcPts val="1200"/>
              </a:spcBef>
              <a:spcAft>
                <a:spcPts val="0"/>
              </a:spcAft>
              <a:buNone/>
            </a:pPr>
            <a:r>
              <a:rPr lang="en">
                <a:solidFill>
                  <a:srgbClr val="434343"/>
                </a:solidFill>
                <a:latin typeface="Montserrat"/>
                <a:ea typeface="Montserrat"/>
                <a:cs typeface="Montserrat"/>
                <a:sym typeface="Montserrat"/>
              </a:rPr>
              <a:t>If the breach affects 500 or more, also include: </a:t>
            </a:r>
            <a:endParaRPr>
              <a:solidFill>
                <a:srgbClr val="434343"/>
              </a:solidFill>
              <a:latin typeface="Montserrat"/>
              <a:ea typeface="Montserrat"/>
              <a:cs typeface="Montserrat"/>
              <a:sym typeface="Montserrat"/>
            </a:endParaRPr>
          </a:p>
          <a:p>
            <a:pPr marL="457200" lvl="0" indent="-317500" algn="l" rtl="0">
              <a:lnSpc>
                <a:spcPct val="115000"/>
              </a:lnSpc>
              <a:spcBef>
                <a:spcPts val="1200"/>
              </a:spcBef>
              <a:spcAft>
                <a:spcPts val="0"/>
              </a:spcAft>
              <a:buClr>
                <a:srgbClr val="434343"/>
              </a:buClr>
              <a:buSzPts val="1400"/>
              <a:buFont typeface="Montserrat"/>
              <a:buChar char="●"/>
            </a:pPr>
            <a:r>
              <a:rPr lang="en">
                <a:solidFill>
                  <a:srgbClr val="434343"/>
                </a:solidFill>
                <a:latin typeface="Montserrat"/>
                <a:ea typeface="Montserrat"/>
                <a:cs typeface="Montserrat"/>
                <a:sym typeface="Montserrat"/>
              </a:rPr>
              <a:t>the total number of individuals affected by the data breach, including the total number of Utah residents affected; and</a:t>
            </a:r>
            <a:endParaRPr>
              <a:solidFill>
                <a:srgbClr val="434343"/>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434343"/>
              </a:buClr>
              <a:buSzPts val="1400"/>
              <a:buFont typeface="Montserrat"/>
              <a:buChar char="●"/>
            </a:pPr>
            <a:r>
              <a:rPr lang="en">
                <a:solidFill>
                  <a:srgbClr val="434343"/>
                </a:solidFill>
                <a:latin typeface="Montserrat"/>
                <a:ea typeface="Montserrat"/>
                <a:cs typeface="Montserrat"/>
                <a:sym typeface="Montserrat"/>
              </a:rPr>
              <a:t>the type of personal data involved in the data breach.</a:t>
            </a:r>
            <a:endParaRPr>
              <a:solidFill>
                <a:srgbClr val="434343"/>
              </a:solidFill>
              <a:latin typeface="Montserrat"/>
              <a:ea typeface="Montserrat"/>
              <a:cs typeface="Montserrat"/>
              <a:sym typeface="Montserrat"/>
            </a:endParaRPr>
          </a:p>
        </p:txBody>
      </p:sp>
      <p:sp>
        <p:nvSpPr>
          <p:cNvPr id="211" name="Google Shape;211;g3bbf9fa8ab0_0_22"/>
          <p:cNvSpPr txBox="1">
            <a:spLocks noGrp="1"/>
          </p:cNvSpPr>
          <p:nvPr>
            <p:ph type="title"/>
          </p:nvPr>
        </p:nvSpPr>
        <p:spPr>
          <a:xfrm>
            <a:off x="113000" y="188650"/>
            <a:ext cx="7322100" cy="576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600"/>
              </a:spcBef>
              <a:spcAft>
                <a:spcPts val="0"/>
              </a:spcAft>
              <a:buClr>
                <a:srgbClr val="000000"/>
              </a:buClr>
              <a:buSzPts val="1800"/>
              <a:buFont typeface="Arial"/>
              <a:buNone/>
            </a:pPr>
            <a:r>
              <a:rPr lang="en" sz="3000" b="1">
                <a:solidFill>
                  <a:srgbClr val="434343"/>
                </a:solidFill>
              </a:rPr>
              <a:t>What’s in the notification?</a:t>
            </a:r>
            <a:endParaRPr sz="3000" b="1">
              <a:solidFill>
                <a:srgbClr val="43434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3bbf9fa8ab0_0_14"/>
          <p:cNvSpPr txBox="1">
            <a:spLocks noGrp="1"/>
          </p:cNvSpPr>
          <p:nvPr>
            <p:ph type="body" idx="1"/>
          </p:nvPr>
        </p:nvSpPr>
        <p:spPr>
          <a:xfrm>
            <a:off x="421350" y="1124450"/>
            <a:ext cx="8385000" cy="262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800">
                <a:solidFill>
                  <a:srgbClr val="434343"/>
                </a:solidFill>
              </a:rPr>
              <a:t>made without unreasonable delay, but no later than </a:t>
            </a:r>
            <a:r>
              <a:rPr lang="en" sz="1800" b="1">
                <a:solidFill>
                  <a:srgbClr val="434343"/>
                </a:solidFill>
              </a:rPr>
              <a:t>five days</a:t>
            </a:r>
            <a:r>
              <a:rPr lang="en" sz="1800">
                <a:solidFill>
                  <a:srgbClr val="434343"/>
                </a:solidFill>
              </a:rPr>
              <a:t> from the discovery of the data breach; </a:t>
            </a:r>
            <a:endParaRPr sz="1800">
              <a:solidFill>
                <a:srgbClr val="434343"/>
              </a:solidFill>
              <a:highlight>
                <a:srgbClr val="FFFFFF"/>
              </a:highlight>
            </a:endParaRPr>
          </a:p>
          <a:p>
            <a:pPr marL="0" lvl="0" indent="0" algn="l" rtl="0">
              <a:lnSpc>
                <a:spcPct val="115000"/>
              </a:lnSpc>
              <a:spcBef>
                <a:spcPts val="1200"/>
              </a:spcBef>
              <a:spcAft>
                <a:spcPts val="0"/>
              </a:spcAft>
              <a:buNone/>
            </a:pPr>
            <a:r>
              <a:rPr lang="en" sz="1800">
                <a:solidFill>
                  <a:srgbClr val="434343"/>
                </a:solidFill>
                <a:highlight>
                  <a:srgbClr val="FFFFFF"/>
                </a:highlight>
              </a:rPr>
              <a:t>If the information required by Subsections </a:t>
            </a:r>
            <a:r>
              <a:rPr lang="en" sz="1800">
                <a:solidFill>
                  <a:srgbClr val="434343"/>
                </a:solidFill>
                <a:uFill>
                  <a:noFill/>
                </a:uFill>
                <a:hlinkClick r:id="rId3">
                  <a:extLst>
                    <a:ext uri="{A12FA001-AC4F-418D-AE19-62706E023703}">
                      <ahyp:hlinkClr xmlns:ahyp="http://schemas.microsoft.com/office/drawing/2018/hyperlinkcolor" val="tx"/>
                    </a:ext>
                  </a:extLst>
                </a:hlinkClick>
              </a:rPr>
              <a:t>(2)(b)</a:t>
            </a:r>
            <a:r>
              <a:rPr lang="en" sz="1800">
                <a:solidFill>
                  <a:srgbClr val="434343"/>
                </a:solidFill>
                <a:highlight>
                  <a:srgbClr val="FFFFFF"/>
                </a:highlight>
              </a:rPr>
              <a:t> and (3) is not available within five days of discovering the breach, the governmental entity shall provide </a:t>
            </a:r>
            <a:r>
              <a:rPr lang="en" sz="1800" b="1">
                <a:solidFill>
                  <a:srgbClr val="434343"/>
                </a:solidFill>
                <a:highlight>
                  <a:srgbClr val="FFFFFF"/>
                </a:highlight>
              </a:rPr>
              <a:t>as much</a:t>
            </a:r>
            <a:r>
              <a:rPr lang="en" sz="1800">
                <a:solidFill>
                  <a:srgbClr val="434343"/>
                </a:solidFill>
                <a:highlight>
                  <a:srgbClr val="FFFFFF"/>
                </a:highlight>
              </a:rPr>
              <a:t> of the information required under Subsections (2)(b) and (3) as is available and </a:t>
            </a:r>
            <a:r>
              <a:rPr lang="en" sz="1800" b="1">
                <a:solidFill>
                  <a:srgbClr val="434343"/>
                </a:solidFill>
                <a:highlight>
                  <a:srgbClr val="FFFFFF"/>
                </a:highlight>
              </a:rPr>
              <a:t>supplement </a:t>
            </a:r>
            <a:r>
              <a:rPr lang="en" sz="1800">
                <a:solidFill>
                  <a:srgbClr val="434343"/>
                </a:solidFill>
                <a:highlight>
                  <a:srgbClr val="FFFFFF"/>
                </a:highlight>
              </a:rPr>
              <a:t>the notification with additional information </a:t>
            </a:r>
            <a:r>
              <a:rPr lang="en" sz="1800" b="1">
                <a:solidFill>
                  <a:srgbClr val="434343"/>
                </a:solidFill>
                <a:highlight>
                  <a:srgbClr val="FFFFFF"/>
                </a:highlight>
              </a:rPr>
              <a:t>as soon as the information becomes available</a:t>
            </a:r>
            <a:r>
              <a:rPr lang="en" sz="1800">
                <a:solidFill>
                  <a:srgbClr val="434343"/>
                </a:solidFill>
                <a:highlight>
                  <a:srgbClr val="FFFFFF"/>
                </a:highlight>
              </a:rPr>
              <a:t>.</a:t>
            </a:r>
            <a:endParaRPr sz="1800">
              <a:solidFill>
                <a:srgbClr val="434343"/>
              </a:solidFill>
            </a:endParaRPr>
          </a:p>
          <a:p>
            <a:pPr marL="0" lvl="0" indent="0" algn="l" rtl="0">
              <a:lnSpc>
                <a:spcPct val="150000"/>
              </a:lnSpc>
              <a:spcBef>
                <a:spcPts val="1200"/>
              </a:spcBef>
              <a:spcAft>
                <a:spcPts val="0"/>
              </a:spcAft>
              <a:buSzPts val="1800"/>
              <a:buNone/>
            </a:pPr>
            <a:endParaRPr sz="1800">
              <a:solidFill>
                <a:srgbClr val="434343"/>
              </a:solidFill>
            </a:endParaRPr>
          </a:p>
        </p:txBody>
      </p:sp>
      <p:sp>
        <p:nvSpPr>
          <p:cNvPr id="217" name="Google Shape;217;g3bbf9fa8ab0_0_14"/>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12</a:t>
            </a:fld>
            <a:endParaRPr/>
          </a:p>
        </p:txBody>
      </p:sp>
      <p:sp>
        <p:nvSpPr>
          <p:cNvPr id="218" name="Google Shape;218;g3bbf9fa8ab0_0_14"/>
          <p:cNvSpPr txBox="1">
            <a:spLocks noGrp="1"/>
          </p:cNvSpPr>
          <p:nvPr>
            <p:ph type="title"/>
          </p:nvPr>
        </p:nvSpPr>
        <p:spPr>
          <a:xfrm>
            <a:off x="133500" y="142150"/>
            <a:ext cx="6462600" cy="542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600"/>
              </a:spcBef>
              <a:spcAft>
                <a:spcPts val="0"/>
              </a:spcAft>
              <a:buClr>
                <a:srgbClr val="000000"/>
              </a:buClr>
              <a:buSzPts val="1800"/>
              <a:buFont typeface="Arial"/>
              <a:buNone/>
            </a:pPr>
            <a:r>
              <a:rPr lang="en" sz="2700" b="1">
                <a:solidFill>
                  <a:srgbClr val="434343"/>
                </a:solidFill>
              </a:rPr>
              <a:t>Timeline</a:t>
            </a:r>
            <a:endParaRPr sz="2700" b="1">
              <a:solidFill>
                <a:srgbClr val="434343"/>
              </a:solidFill>
            </a:endParaRPr>
          </a:p>
        </p:txBody>
      </p:sp>
      <p:pic>
        <p:nvPicPr>
          <p:cNvPr id="219" name="Google Shape;219;g3bbf9fa8ab0_0_14"/>
          <p:cNvPicPr preferRelativeResize="0"/>
          <p:nvPr/>
        </p:nvPicPr>
        <p:blipFill>
          <a:blip r:embed="rId4">
            <a:alphaModFix/>
          </a:blip>
          <a:stretch>
            <a:fillRect/>
          </a:stretch>
        </p:blipFill>
        <p:spPr>
          <a:xfrm>
            <a:off x="2894788" y="56076"/>
            <a:ext cx="3354425" cy="1068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bbf9fa8ab0_0_71"/>
          <p:cNvSpPr txBox="1">
            <a:spLocks noGrp="1"/>
          </p:cNvSpPr>
          <p:nvPr>
            <p:ph type="body" idx="1"/>
          </p:nvPr>
        </p:nvSpPr>
        <p:spPr>
          <a:xfrm>
            <a:off x="436850" y="727575"/>
            <a:ext cx="8409900" cy="335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700">
                <a:solidFill>
                  <a:srgbClr val="434343"/>
                </a:solidFill>
              </a:rPr>
              <a:t>A governmental entity that experiences a data breach affecting fewer than 500 individuals shall create an internal incident report containing the information in Subsection (2)(b) as soon as practicable and shall provide additional information as the information becomes available.</a:t>
            </a:r>
            <a:endParaRPr sz="1700">
              <a:solidFill>
                <a:srgbClr val="434343"/>
              </a:solidFill>
            </a:endParaRPr>
          </a:p>
          <a:p>
            <a:pPr marL="0" lvl="0" indent="0" algn="l" rtl="0">
              <a:lnSpc>
                <a:spcPct val="115000"/>
              </a:lnSpc>
              <a:spcBef>
                <a:spcPts val="1200"/>
              </a:spcBef>
              <a:spcAft>
                <a:spcPts val="0"/>
              </a:spcAft>
              <a:buNone/>
            </a:pPr>
            <a:r>
              <a:rPr lang="en" sz="1700">
                <a:solidFill>
                  <a:srgbClr val="434343"/>
                </a:solidFill>
              </a:rPr>
              <a:t>A governmental entity shall provide to the Cyber Center:</a:t>
            </a:r>
            <a:endParaRPr sz="1700">
              <a:solidFill>
                <a:srgbClr val="434343"/>
              </a:solidFill>
            </a:endParaRPr>
          </a:p>
          <a:p>
            <a:pPr marL="457200" lvl="0" indent="-336550" algn="l" rtl="0">
              <a:lnSpc>
                <a:spcPct val="115000"/>
              </a:lnSpc>
              <a:spcBef>
                <a:spcPts val="1200"/>
              </a:spcBef>
              <a:spcAft>
                <a:spcPts val="0"/>
              </a:spcAft>
              <a:buClr>
                <a:srgbClr val="434343"/>
              </a:buClr>
              <a:buSzPts val="1700"/>
              <a:buAutoNum type="alphaUcPeriod"/>
            </a:pPr>
            <a:r>
              <a:rPr lang="en" sz="1700">
                <a:solidFill>
                  <a:srgbClr val="434343"/>
                </a:solidFill>
              </a:rPr>
              <a:t>an </a:t>
            </a:r>
            <a:r>
              <a:rPr lang="en" sz="1700" b="1">
                <a:solidFill>
                  <a:srgbClr val="434343"/>
                </a:solidFill>
              </a:rPr>
              <a:t>internal incident report</a:t>
            </a:r>
            <a:r>
              <a:rPr lang="en" sz="1700">
                <a:solidFill>
                  <a:srgbClr val="434343"/>
                </a:solidFill>
              </a:rPr>
              <a:t> described in Subsection (5)(a) </a:t>
            </a:r>
            <a:r>
              <a:rPr lang="en" sz="1700" b="1">
                <a:solidFill>
                  <a:srgbClr val="434343"/>
                </a:solidFill>
              </a:rPr>
              <a:t>upon request</a:t>
            </a:r>
            <a:r>
              <a:rPr lang="en" sz="1700">
                <a:solidFill>
                  <a:srgbClr val="434343"/>
                </a:solidFill>
              </a:rPr>
              <a:t> of the Cyber Center; and</a:t>
            </a:r>
            <a:endParaRPr sz="1700">
              <a:solidFill>
                <a:srgbClr val="434343"/>
              </a:solidFill>
            </a:endParaRPr>
          </a:p>
          <a:p>
            <a:pPr marL="457200" lvl="0" indent="-336550" algn="l" rtl="0">
              <a:lnSpc>
                <a:spcPct val="115000"/>
              </a:lnSpc>
              <a:spcBef>
                <a:spcPts val="0"/>
              </a:spcBef>
              <a:spcAft>
                <a:spcPts val="0"/>
              </a:spcAft>
              <a:buClr>
                <a:srgbClr val="434343"/>
              </a:buClr>
              <a:buSzPts val="1700"/>
              <a:buAutoNum type="alphaUcPeriod"/>
            </a:pPr>
            <a:r>
              <a:rPr lang="en" sz="1700">
                <a:solidFill>
                  <a:srgbClr val="434343"/>
                </a:solidFill>
              </a:rPr>
              <a:t>an </a:t>
            </a:r>
            <a:r>
              <a:rPr lang="en" sz="1700" b="1">
                <a:solidFill>
                  <a:srgbClr val="434343"/>
                </a:solidFill>
              </a:rPr>
              <a:t>annual report</a:t>
            </a:r>
            <a:r>
              <a:rPr lang="en" sz="1700">
                <a:solidFill>
                  <a:srgbClr val="434343"/>
                </a:solidFill>
              </a:rPr>
              <a:t> logging all of the governmental entity's data breach incidents affecting fewer than 500 individuals.</a:t>
            </a:r>
            <a:endParaRPr sz="1700">
              <a:solidFill>
                <a:srgbClr val="434343"/>
              </a:solidFill>
            </a:endParaRPr>
          </a:p>
          <a:p>
            <a:pPr marL="0" lvl="0" indent="0" algn="l" rtl="0">
              <a:lnSpc>
                <a:spcPct val="150000"/>
              </a:lnSpc>
              <a:spcBef>
                <a:spcPts val="1200"/>
              </a:spcBef>
              <a:spcAft>
                <a:spcPts val="0"/>
              </a:spcAft>
              <a:buSzPts val="1800"/>
              <a:buNone/>
            </a:pPr>
            <a:endParaRPr sz="1700">
              <a:solidFill>
                <a:srgbClr val="434343"/>
              </a:solidFill>
            </a:endParaRPr>
          </a:p>
        </p:txBody>
      </p:sp>
      <p:sp>
        <p:nvSpPr>
          <p:cNvPr id="225" name="Google Shape;225;g3bbf9fa8ab0_0_7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13</a:t>
            </a:fld>
            <a:endParaRPr/>
          </a:p>
        </p:txBody>
      </p:sp>
      <p:sp>
        <p:nvSpPr>
          <p:cNvPr id="226" name="Google Shape;226;g3bbf9fa8ab0_0_71"/>
          <p:cNvSpPr txBox="1">
            <a:spLocks noGrp="1"/>
          </p:cNvSpPr>
          <p:nvPr>
            <p:ph type="title"/>
          </p:nvPr>
        </p:nvSpPr>
        <p:spPr>
          <a:xfrm>
            <a:off x="176850" y="179274"/>
            <a:ext cx="6462600" cy="517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600"/>
              </a:spcBef>
              <a:spcAft>
                <a:spcPts val="0"/>
              </a:spcAft>
              <a:buClr>
                <a:srgbClr val="000000"/>
              </a:buClr>
              <a:buSzPts val="1800"/>
              <a:buFont typeface="Arial"/>
              <a:buNone/>
            </a:pPr>
            <a:r>
              <a:rPr lang="en" sz="2700" b="1">
                <a:solidFill>
                  <a:srgbClr val="434343"/>
                </a:solidFill>
              </a:rPr>
              <a:t>Internal Report</a:t>
            </a:r>
            <a:endParaRPr sz="2700" b="1">
              <a:solidFill>
                <a:srgbClr val="434343"/>
              </a:solidFill>
            </a:endParaRPr>
          </a:p>
        </p:txBody>
      </p:sp>
      <p:sp>
        <p:nvSpPr>
          <p:cNvPr id="227" name="Google Shape;227;g3bbf9fa8ab0_0_71"/>
          <p:cNvSpPr txBox="1"/>
          <p:nvPr/>
        </p:nvSpPr>
        <p:spPr>
          <a:xfrm>
            <a:off x="1098775" y="4327625"/>
            <a:ext cx="73818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1200">
                <a:solidFill>
                  <a:srgbClr val="707070"/>
                </a:solidFill>
                <a:latin typeface="Montserrat"/>
                <a:ea typeface="Montserrat"/>
                <a:cs typeface="Montserrat"/>
                <a:sym typeface="Montserrat"/>
              </a:rPr>
              <a:t>📌 </a:t>
            </a:r>
            <a:r>
              <a:rPr lang="en" sz="1200" b="1">
                <a:solidFill>
                  <a:srgbClr val="434343"/>
                </a:solidFill>
                <a:latin typeface="Montserrat"/>
                <a:ea typeface="Montserrat"/>
                <a:cs typeface="Montserrat"/>
                <a:sym typeface="Montserrat"/>
              </a:rPr>
              <a:t>Information provided to, or produced by the Utah Cyber Center is </a:t>
            </a:r>
            <a:r>
              <a:rPr lang="en" sz="1200" b="1" u="sng">
                <a:solidFill>
                  <a:schemeClr val="hlink"/>
                </a:solidFill>
                <a:latin typeface="Montserrat"/>
                <a:ea typeface="Montserrat"/>
                <a:cs typeface="Montserrat"/>
                <a:sym typeface="Montserrat"/>
                <a:hlinkClick r:id="rId3"/>
              </a:rPr>
              <a:t>deemed confidential</a:t>
            </a:r>
            <a:r>
              <a:rPr lang="en" sz="1200" b="1">
                <a:solidFill>
                  <a:srgbClr val="434343"/>
                </a:solidFill>
                <a:latin typeface="Montserrat"/>
                <a:ea typeface="Montserrat"/>
                <a:cs typeface="Montserrat"/>
                <a:sym typeface="Montserrat"/>
              </a:rPr>
              <a:t> </a:t>
            </a:r>
            <a:endParaRPr sz="1200" b="1" i="1">
              <a:solidFill>
                <a:srgbClr val="707070"/>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28167dbeb15_0_49"/>
          <p:cNvSpPr txBox="1">
            <a:spLocks noGrp="1"/>
          </p:cNvSpPr>
          <p:nvPr>
            <p:ph type="body" idx="1"/>
          </p:nvPr>
        </p:nvSpPr>
        <p:spPr>
          <a:xfrm>
            <a:off x="491425" y="1022750"/>
            <a:ext cx="8448000" cy="2613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434343"/>
                </a:solidFill>
              </a:rPr>
              <a:t>Depending on the type of data involved in the breach, you may be subject to additional reporting requirements. Please use the links below to find out more information about the different types of data.</a:t>
            </a:r>
            <a:endParaRPr sz="1800">
              <a:solidFill>
                <a:srgbClr val="434343"/>
              </a:solidFill>
            </a:endParaRPr>
          </a:p>
          <a:p>
            <a:pPr marL="457200" lvl="0" indent="0" algn="l" rtl="0">
              <a:lnSpc>
                <a:spcPct val="115000"/>
              </a:lnSpc>
              <a:spcBef>
                <a:spcPts val="1200"/>
              </a:spcBef>
              <a:spcAft>
                <a:spcPts val="0"/>
              </a:spcAft>
              <a:buNone/>
            </a:pPr>
            <a:r>
              <a:rPr lang="en" sz="1800">
                <a:solidFill>
                  <a:srgbClr val="434343"/>
                </a:solidFill>
              </a:rPr>
              <a:t>• </a:t>
            </a:r>
            <a:r>
              <a:rPr lang="en" sz="1800" u="sng">
                <a:solidFill>
                  <a:srgbClr val="434343"/>
                </a:solidFill>
                <a:hlinkClick r:id="rId3">
                  <a:extLst>
                    <a:ext uri="{A12FA001-AC4F-418D-AE19-62706E023703}">
                      <ahyp:hlinkClr xmlns:ahyp="http://schemas.microsoft.com/office/drawing/2018/hyperlinkcolor" val="tx"/>
                    </a:ext>
                  </a:extLst>
                </a:hlinkClick>
              </a:rPr>
              <a:t>Personal Health Information </a:t>
            </a:r>
            <a:r>
              <a:rPr lang="en" sz="1800">
                <a:solidFill>
                  <a:srgbClr val="434343"/>
                </a:solidFill>
              </a:rPr>
              <a:t>(HIPAA)</a:t>
            </a:r>
            <a:br>
              <a:rPr lang="en" sz="1800">
                <a:solidFill>
                  <a:srgbClr val="434343"/>
                </a:solidFill>
              </a:rPr>
            </a:br>
            <a:r>
              <a:rPr lang="en" sz="1800">
                <a:solidFill>
                  <a:srgbClr val="434343"/>
                </a:solidFill>
              </a:rPr>
              <a:t>• </a:t>
            </a:r>
            <a:r>
              <a:rPr lang="en" sz="1800" u="sng">
                <a:solidFill>
                  <a:srgbClr val="434343"/>
                </a:solidFill>
                <a:hlinkClick r:id="rId4">
                  <a:extLst>
                    <a:ext uri="{A12FA001-AC4F-418D-AE19-62706E023703}">
                      <ahyp:hlinkClr xmlns:ahyp="http://schemas.microsoft.com/office/drawing/2018/hyperlinkcolor" val="tx"/>
                    </a:ext>
                  </a:extLst>
                </a:hlinkClick>
              </a:rPr>
              <a:t>Federal Tax Information </a:t>
            </a:r>
            <a:r>
              <a:rPr lang="en" sz="1800">
                <a:solidFill>
                  <a:srgbClr val="434343"/>
                </a:solidFill>
              </a:rPr>
              <a:t>(FTI)</a:t>
            </a:r>
            <a:br>
              <a:rPr lang="en" sz="1800">
                <a:solidFill>
                  <a:srgbClr val="434343"/>
                </a:solidFill>
              </a:rPr>
            </a:br>
            <a:r>
              <a:rPr lang="en" sz="1800">
                <a:solidFill>
                  <a:srgbClr val="434343"/>
                </a:solidFill>
              </a:rPr>
              <a:t>• </a:t>
            </a:r>
            <a:r>
              <a:rPr lang="en" sz="1800" u="sng">
                <a:solidFill>
                  <a:srgbClr val="434343"/>
                </a:solidFill>
                <a:hlinkClick r:id="rId5">
                  <a:extLst>
                    <a:ext uri="{A12FA001-AC4F-418D-AE19-62706E023703}">
                      <ahyp:hlinkClr xmlns:ahyp="http://schemas.microsoft.com/office/drawing/2018/hyperlinkcolor" val="tx"/>
                    </a:ext>
                  </a:extLst>
                </a:hlinkClick>
              </a:rPr>
              <a:t>Criminal Justice Information </a:t>
            </a:r>
            <a:r>
              <a:rPr lang="en" sz="1800">
                <a:solidFill>
                  <a:srgbClr val="434343"/>
                </a:solidFill>
              </a:rPr>
              <a:t>(CJIS)</a:t>
            </a:r>
            <a:br>
              <a:rPr lang="en" sz="1800">
                <a:solidFill>
                  <a:srgbClr val="434343"/>
                </a:solidFill>
              </a:rPr>
            </a:br>
            <a:r>
              <a:rPr lang="en" sz="1800">
                <a:solidFill>
                  <a:srgbClr val="434343"/>
                </a:solidFill>
              </a:rPr>
              <a:t>• </a:t>
            </a:r>
            <a:r>
              <a:rPr lang="en" sz="1800" u="sng">
                <a:solidFill>
                  <a:srgbClr val="434343"/>
                </a:solidFill>
                <a:hlinkClick r:id="rId6">
                  <a:extLst>
                    <a:ext uri="{A12FA001-AC4F-418D-AE19-62706E023703}">
                      <ahyp:hlinkClr xmlns:ahyp="http://schemas.microsoft.com/office/drawing/2018/hyperlinkcolor" val="tx"/>
                    </a:ext>
                  </a:extLst>
                </a:hlinkClick>
              </a:rPr>
              <a:t>Payment Card Information </a:t>
            </a:r>
            <a:r>
              <a:rPr lang="en" sz="1800">
                <a:solidFill>
                  <a:srgbClr val="434343"/>
                </a:solidFill>
              </a:rPr>
              <a:t>(PCI-DSS)</a:t>
            </a:r>
            <a:endParaRPr sz="1800">
              <a:solidFill>
                <a:srgbClr val="434343"/>
              </a:solidFill>
            </a:endParaRPr>
          </a:p>
          <a:p>
            <a:pPr marL="0" lvl="0" indent="0" algn="l" rtl="0">
              <a:lnSpc>
                <a:spcPct val="100000"/>
              </a:lnSpc>
              <a:spcBef>
                <a:spcPts val="1200"/>
              </a:spcBef>
              <a:spcAft>
                <a:spcPts val="0"/>
              </a:spcAft>
              <a:buSzPts val="1800"/>
              <a:buNone/>
            </a:pPr>
            <a:endParaRPr sz="1800">
              <a:solidFill>
                <a:srgbClr val="434343"/>
              </a:solidFill>
            </a:endParaRPr>
          </a:p>
          <a:p>
            <a:pPr marL="0" lvl="0" indent="0" algn="l" rtl="0">
              <a:lnSpc>
                <a:spcPct val="150000"/>
              </a:lnSpc>
              <a:spcBef>
                <a:spcPts val="600"/>
              </a:spcBef>
              <a:spcAft>
                <a:spcPts val="0"/>
              </a:spcAft>
              <a:buSzPts val="1800"/>
              <a:buNone/>
            </a:pPr>
            <a:endParaRPr sz="1800">
              <a:solidFill>
                <a:srgbClr val="434343"/>
              </a:solidFill>
            </a:endParaRPr>
          </a:p>
          <a:p>
            <a:pPr marL="0" lvl="0" indent="0" algn="l" rtl="0">
              <a:lnSpc>
                <a:spcPct val="150000"/>
              </a:lnSpc>
              <a:spcBef>
                <a:spcPts val="600"/>
              </a:spcBef>
              <a:spcAft>
                <a:spcPts val="0"/>
              </a:spcAft>
              <a:buSzPts val="1800"/>
              <a:buNone/>
            </a:pPr>
            <a:endParaRPr sz="1800">
              <a:solidFill>
                <a:srgbClr val="434343"/>
              </a:solidFill>
            </a:endParaRPr>
          </a:p>
        </p:txBody>
      </p:sp>
      <p:sp>
        <p:nvSpPr>
          <p:cNvPr id="233" name="Google Shape;233;g28167dbeb15_0_49"/>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14</a:t>
            </a:fld>
            <a:endParaRPr/>
          </a:p>
        </p:txBody>
      </p:sp>
      <p:sp>
        <p:nvSpPr>
          <p:cNvPr id="234" name="Google Shape;234;g28167dbeb15_0_49"/>
          <p:cNvSpPr txBox="1">
            <a:spLocks noGrp="1"/>
          </p:cNvSpPr>
          <p:nvPr>
            <p:ph type="title"/>
          </p:nvPr>
        </p:nvSpPr>
        <p:spPr>
          <a:xfrm>
            <a:off x="139725" y="179275"/>
            <a:ext cx="6698100" cy="651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600"/>
              </a:spcBef>
              <a:spcAft>
                <a:spcPts val="0"/>
              </a:spcAft>
              <a:buClr>
                <a:srgbClr val="000000"/>
              </a:buClr>
              <a:buSzPts val="1800"/>
              <a:buFont typeface="Arial"/>
              <a:buNone/>
            </a:pPr>
            <a:r>
              <a:rPr lang="en" sz="2700" b="1">
                <a:solidFill>
                  <a:srgbClr val="434343"/>
                </a:solidFill>
              </a:rPr>
              <a:t>Additional Reporting Requirements</a:t>
            </a:r>
            <a:endParaRPr sz="2700" b="1">
              <a:solidFill>
                <a:srgbClr val="43434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2f34e0b38e1_0_21"/>
          <p:cNvSpPr txBox="1">
            <a:spLocks noGrp="1"/>
          </p:cNvSpPr>
          <p:nvPr>
            <p:ph type="body" idx="1"/>
          </p:nvPr>
        </p:nvSpPr>
        <p:spPr>
          <a:xfrm>
            <a:off x="385550" y="1236325"/>
            <a:ext cx="8454900" cy="2988600"/>
          </a:xfrm>
          <a:prstGeom prst="rect">
            <a:avLst/>
          </a:prstGeom>
          <a:noFill/>
          <a:ln>
            <a:noFill/>
          </a:ln>
        </p:spPr>
        <p:txBody>
          <a:bodyPr spcFirstLastPara="1" wrap="square" lIns="91425" tIns="91425" rIns="91425" bIns="91425" anchor="t" anchorCtr="0">
            <a:noAutofit/>
          </a:bodyPr>
          <a:lstStyle/>
          <a:p>
            <a:pPr marL="457200" lvl="0" indent="-330200" algn="l" rtl="0">
              <a:lnSpc>
                <a:spcPct val="150000"/>
              </a:lnSpc>
              <a:spcBef>
                <a:spcPts val="600"/>
              </a:spcBef>
              <a:spcAft>
                <a:spcPts val="0"/>
              </a:spcAft>
              <a:buClr>
                <a:srgbClr val="434343"/>
              </a:buClr>
              <a:buSzPts val="1600"/>
              <a:buAutoNum type="alphaLcParenBoth"/>
            </a:pPr>
            <a:r>
              <a:rPr lang="en">
                <a:solidFill>
                  <a:srgbClr val="434343"/>
                </a:solidFill>
              </a:rPr>
              <a:t>conducting all or part of an internal investigation into the data breach;</a:t>
            </a:r>
            <a:endParaRPr>
              <a:solidFill>
                <a:srgbClr val="434343"/>
              </a:solidFill>
            </a:endParaRPr>
          </a:p>
          <a:p>
            <a:pPr marL="457200" lvl="0" indent="-330200" algn="l" rtl="0">
              <a:lnSpc>
                <a:spcPct val="150000"/>
              </a:lnSpc>
              <a:spcBef>
                <a:spcPts val="0"/>
              </a:spcBef>
              <a:spcAft>
                <a:spcPts val="0"/>
              </a:spcAft>
              <a:buClr>
                <a:srgbClr val="434343"/>
              </a:buClr>
              <a:buSzPts val="1600"/>
              <a:buAutoNum type="alphaLcParenBoth"/>
            </a:pPr>
            <a:r>
              <a:rPr lang="en">
                <a:solidFill>
                  <a:srgbClr val="434343"/>
                </a:solidFill>
              </a:rPr>
              <a:t>assisting law enforcement with the law enforcement investigation if needed;</a:t>
            </a:r>
            <a:endParaRPr>
              <a:solidFill>
                <a:srgbClr val="434343"/>
              </a:solidFill>
            </a:endParaRPr>
          </a:p>
          <a:p>
            <a:pPr marL="457200" lvl="0" indent="-330200" algn="l" rtl="0">
              <a:lnSpc>
                <a:spcPct val="150000"/>
              </a:lnSpc>
              <a:spcBef>
                <a:spcPts val="0"/>
              </a:spcBef>
              <a:spcAft>
                <a:spcPts val="0"/>
              </a:spcAft>
              <a:buClr>
                <a:srgbClr val="434343"/>
              </a:buClr>
              <a:buSzPts val="1600"/>
              <a:buAutoNum type="alphaLcParenBoth"/>
            </a:pPr>
            <a:r>
              <a:rPr lang="en">
                <a:solidFill>
                  <a:srgbClr val="434343"/>
                </a:solidFill>
              </a:rPr>
              <a:t>determining the scope of the data breach;</a:t>
            </a:r>
            <a:endParaRPr>
              <a:solidFill>
                <a:srgbClr val="434343"/>
              </a:solidFill>
            </a:endParaRPr>
          </a:p>
          <a:p>
            <a:pPr marL="457200" lvl="0" indent="-330200" algn="l" rtl="0">
              <a:lnSpc>
                <a:spcPct val="150000"/>
              </a:lnSpc>
              <a:spcBef>
                <a:spcPts val="0"/>
              </a:spcBef>
              <a:spcAft>
                <a:spcPts val="0"/>
              </a:spcAft>
              <a:buClr>
                <a:srgbClr val="434343"/>
              </a:buClr>
              <a:buSzPts val="1600"/>
              <a:buAutoNum type="alphaLcParenBoth"/>
            </a:pPr>
            <a:r>
              <a:rPr lang="en">
                <a:solidFill>
                  <a:srgbClr val="434343"/>
                </a:solidFill>
              </a:rPr>
              <a:t>assisting the governmental entity in restoring the reasonable integrity of the system; or </a:t>
            </a:r>
            <a:endParaRPr>
              <a:solidFill>
                <a:srgbClr val="434343"/>
              </a:solidFill>
            </a:endParaRPr>
          </a:p>
          <a:p>
            <a:pPr marL="457200" lvl="0" indent="-330200" algn="l" rtl="0">
              <a:lnSpc>
                <a:spcPct val="150000"/>
              </a:lnSpc>
              <a:spcBef>
                <a:spcPts val="0"/>
              </a:spcBef>
              <a:spcAft>
                <a:spcPts val="0"/>
              </a:spcAft>
              <a:buClr>
                <a:srgbClr val="434343"/>
              </a:buClr>
              <a:buSzPts val="1600"/>
              <a:buAutoNum type="alphaLcParenBoth"/>
            </a:pPr>
            <a:r>
              <a:rPr lang="en">
                <a:solidFill>
                  <a:srgbClr val="434343"/>
                </a:solidFill>
              </a:rPr>
              <a:t>providing any other assistance in response to the reported data breach.</a:t>
            </a:r>
            <a:endParaRPr>
              <a:solidFill>
                <a:srgbClr val="434343"/>
              </a:solidFill>
            </a:endParaRPr>
          </a:p>
        </p:txBody>
      </p:sp>
      <p:sp>
        <p:nvSpPr>
          <p:cNvPr id="240" name="Google Shape;240;g2f34e0b38e1_0_2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15</a:t>
            </a:fld>
            <a:endParaRPr/>
          </a:p>
        </p:txBody>
      </p:sp>
      <p:pic>
        <p:nvPicPr>
          <p:cNvPr id="241" name="Google Shape;241;g2f34e0b38e1_0_21">
            <a:hlinkClick r:id="rId3"/>
          </p:cNvPr>
          <p:cNvPicPr preferRelativeResize="0"/>
          <p:nvPr/>
        </p:nvPicPr>
        <p:blipFill>
          <a:blip r:embed="rId4">
            <a:alphaModFix/>
          </a:blip>
          <a:stretch>
            <a:fillRect/>
          </a:stretch>
        </p:blipFill>
        <p:spPr>
          <a:xfrm>
            <a:off x="6810275" y="173073"/>
            <a:ext cx="2144975" cy="586025"/>
          </a:xfrm>
          <a:prstGeom prst="rect">
            <a:avLst/>
          </a:prstGeom>
          <a:noFill/>
          <a:ln>
            <a:noFill/>
          </a:ln>
        </p:spPr>
      </p:pic>
      <p:sp>
        <p:nvSpPr>
          <p:cNvPr id="242" name="Google Shape;242;g2f34e0b38e1_0_21"/>
          <p:cNvSpPr txBox="1">
            <a:spLocks noGrp="1"/>
          </p:cNvSpPr>
          <p:nvPr>
            <p:ph type="title"/>
          </p:nvPr>
        </p:nvSpPr>
        <p:spPr>
          <a:xfrm>
            <a:off x="164475" y="173075"/>
            <a:ext cx="6698100" cy="651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600"/>
              </a:spcBef>
              <a:spcAft>
                <a:spcPts val="0"/>
              </a:spcAft>
              <a:buClr>
                <a:srgbClr val="000000"/>
              </a:buClr>
              <a:buSzPts val="1800"/>
              <a:buFont typeface="Arial"/>
              <a:buNone/>
            </a:pPr>
            <a:r>
              <a:rPr lang="en" sz="2700" b="1">
                <a:solidFill>
                  <a:srgbClr val="434343"/>
                </a:solidFill>
              </a:rPr>
              <a:t>Cyber Center Support</a:t>
            </a:r>
            <a:endParaRPr sz="2700" b="1">
              <a:solidFill>
                <a:srgbClr val="434343"/>
              </a:solidFill>
            </a:endParaRPr>
          </a:p>
        </p:txBody>
      </p:sp>
      <p:sp>
        <p:nvSpPr>
          <p:cNvPr id="243" name="Google Shape;243;g2f34e0b38e1_0_21">
            <a:hlinkClick r:id="rId5"/>
          </p:cNvPr>
          <p:cNvSpPr/>
          <p:nvPr/>
        </p:nvSpPr>
        <p:spPr>
          <a:xfrm>
            <a:off x="7140775" y="4344175"/>
            <a:ext cx="1266600" cy="432600"/>
          </a:xfrm>
          <a:prstGeom prst="roundRect">
            <a:avLst>
              <a:gd name="adj" fmla="val 16667"/>
            </a:avLst>
          </a:prstGeom>
          <a:solidFill>
            <a:srgbClr val="2D4E6A"/>
          </a:solidFill>
          <a:ln w="25400" cap="flat" cmpd="sng">
            <a:solidFill>
              <a:srgbClr val="2D4E6A"/>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600"/>
              </a:spcBef>
              <a:spcAft>
                <a:spcPts val="0"/>
              </a:spcAft>
              <a:buClr>
                <a:srgbClr val="000000"/>
              </a:buClr>
              <a:buSzPts val="1800"/>
              <a:buFont typeface="Arial"/>
              <a:buNone/>
            </a:pPr>
            <a:r>
              <a:rPr lang="en" sz="1200">
                <a:solidFill>
                  <a:schemeClr val="lt1"/>
                </a:solidFill>
                <a:latin typeface="Montserrat"/>
                <a:ea typeface="Montserrat"/>
                <a:cs typeface="Montserrat"/>
                <a:sym typeface="Montserrat"/>
              </a:rPr>
              <a:t>63A-16-1103</a:t>
            </a:r>
            <a:endParaRPr sz="1300" b="0"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3b4bcc99f8f_0_0"/>
          <p:cNvSpPr txBox="1">
            <a:spLocks noGrp="1"/>
          </p:cNvSpPr>
          <p:nvPr>
            <p:ph type="title"/>
          </p:nvPr>
        </p:nvSpPr>
        <p:spPr>
          <a:xfrm>
            <a:off x="133075" y="161575"/>
            <a:ext cx="3525000" cy="572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434343"/>
                </a:solidFill>
              </a:rPr>
              <a:t>How to Report</a:t>
            </a:r>
            <a:endParaRPr sz="3000" b="1">
              <a:solidFill>
                <a:srgbClr val="434343"/>
              </a:solidFill>
            </a:endParaRPr>
          </a:p>
        </p:txBody>
      </p:sp>
      <p:sp>
        <p:nvSpPr>
          <p:cNvPr id="249" name="Google Shape;249;g3b4bcc99f8f_0_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16</a:t>
            </a:fld>
            <a:endParaRPr/>
          </a:p>
        </p:txBody>
      </p:sp>
      <p:pic>
        <p:nvPicPr>
          <p:cNvPr id="250" name="Google Shape;250;g3b4bcc99f8f_0_0">
            <a:hlinkClick r:id="rId3"/>
          </p:cNvPr>
          <p:cNvPicPr preferRelativeResize="0"/>
          <p:nvPr/>
        </p:nvPicPr>
        <p:blipFill>
          <a:blip r:embed="rId4">
            <a:alphaModFix/>
          </a:blip>
          <a:stretch>
            <a:fillRect/>
          </a:stretch>
        </p:blipFill>
        <p:spPr>
          <a:xfrm>
            <a:off x="1067651" y="874350"/>
            <a:ext cx="7439552" cy="3183324"/>
          </a:xfrm>
          <a:prstGeom prst="rect">
            <a:avLst/>
          </a:prstGeom>
          <a:noFill/>
          <a:ln>
            <a:noFill/>
          </a:ln>
        </p:spPr>
      </p:pic>
      <p:sp>
        <p:nvSpPr>
          <p:cNvPr id="251" name="Google Shape;251;g3b4bcc99f8f_0_0"/>
          <p:cNvSpPr txBox="1"/>
          <p:nvPr/>
        </p:nvSpPr>
        <p:spPr>
          <a:xfrm>
            <a:off x="1094275" y="4284650"/>
            <a:ext cx="7386300" cy="477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1900">
                <a:solidFill>
                  <a:srgbClr val="434343"/>
                </a:solidFill>
                <a:latin typeface="Montserrat"/>
                <a:ea typeface="Montserrat"/>
                <a:cs typeface="Montserrat"/>
                <a:sym typeface="Montserrat"/>
              </a:rPr>
              <a:t>📌 </a:t>
            </a:r>
            <a:r>
              <a:rPr lang="en" sz="1000" b="1">
                <a:solidFill>
                  <a:srgbClr val="434343"/>
                </a:solidFill>
                <a:latin typeface="Montserrat"/>
                <a:ea typeface="Montserrat"/>
                <a:cs typeface="Montserrat"/>
                <a:sym typeface="Montserrat"/>
              </a:rPr>
              <a:t>An organization which completes this form automatically provides notification to these two entities.</a:t>
            </a:r>
            <a:endParaRPr b="1" i="1">
              <a:solidFill>
                <a:srgbClr val="434343"/>
              </a:solidFill>
              <a:latin typeface="Montserrat"/>
              <a:ea typeface="Montserrat"/>
              <a:cs typeface="Montserrat"/>
              <a:sym typeface="Montserrat"/>
            </a:endParaRPr>
          </a:p>
        </p:txBody>
      </p:sp>
      <p:pic>
        <p:nvPicPr>
          <p:cNvPr id="252" name="Google Shape;252;g3b4bcc99f8f_0_0">
            <a:hlinkClick r:id="rId5"/>
          </p:cNvPr>
          <p:cNvPicPr preferRelativeResize="0"/>
          <p:nvPr/>
        </p:nvPicPr>
        <p:blipFill>
          <a:blip r:embed="rId6">
            <a:alphaModFix/>
          </a:blip>
          <a:stretch>
            <a:fillRect/>
          </a:stretch>
        </p:blipFill>
        <p:spPr>
          <a:xfrm rot="-3216735">
            <a:off x="630145" y="1489299"/>
            <a:ext cx="1218561" cy="67145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3b4fa0f8395_0_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pic>
        <p:nvPicPr>
          <p:cNvPr id="258" name="Google Shape;258;g3b4fa0f8395_0_9"/>
          <p:cNvPicPr preferRelativeResize="0"/>
          <p:nvPr/>
        </p:nvPicPr>
        <p:blipFill>
          <a:blip r:embed="rId3">
            <a:alphaModFix/>
          </a:blip>
          <a:stretch>
            <a:fillRect/>
          </a:stretch>
        </p:blipFill>
        <p:spPr>
          <a:xfrm>
            <a:off x="152400" y="152400"/>
            <a:ext cx="8839199" cy="351430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3b4fa0f8395_0_1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pic>
        <p:nvPicPr>
          <p:cNvPr id="264" name="Google Shape;264;g3b4fa0f8395_0_13"/>
          <p:cNvPicPr preferRelativeResize="0"/>
          <p:nvPr/>
        </p:nvPicPr>
        <p:blipFill>
          <a:blip r:embed="rId3">
            <a:alphaModFix/>
          </a:blip>
          <a:stretch>
            <a:fillRect/>
          </a:stretch>
        </p:blipFill>
        <p:spPr>
          <a:xfrm>
            <a:off x="1106900" y="142025"/>
            <a:ext cx="7479474" cy="4692575"/>
          </a:xfrm>
          <a:prstGeom prst="rect">
            <a:avLst/>
          </a:prstGeom>
          <a:noFill/>
          <a:ln>
            <a:noFill/>
          </a:ln>
        </p:spPr>
      </p:pic>
      <p:sp>
        <p:nvSpPr>
          <p:cNvPr id="265" name="Google Shape;265;g3b4fa0f8395_0_13"/>
          <p:cNvSpPr txBox="1"/>
          <p:nvPr/>
        </p:nvSpPr>
        <p:spPr>
          <a:xfrm>
            <a:off x="72800" y="1763650"/>
            <a:ext cx="1034100" cy="515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1000" b="1">
                <a:solidFill>
                  <a:srgbClr val="434343"/>
                </a:solidFill>
                <a:latin typeface="Montserrat"/>
                <a:ea typeface="Montserrat"/>
                <a:cs typeface="Montserrat"/>
                <a:sym typeface="Montserrat"/>
              </a:rPr>
              <a:t>Notification sent to DEQ</a:t>
            </a:r>
            <a:endParaRPr sz="1000" b="1" i="1">
              <a:solidFill>
                <a:srgbClr val="434343"/>
              </a:solidFill>
              <a:latin typeface="Montserrat"/>
              <a:ea typeface="Montserrat"/>
              <a:cs typeface="Montserrat"/>
              <a:sym typeface="Montserrat"/>
            </a:endParaRPr>
          </a:p>
        </p:txBody>
      </p:sp>
      <p:pic>
        <p:nvPicPr>
          <p:cNvPr id="266" name="Google Shape;266;g3b4fa0f8395_0_13"/>
          <p:cNvPicPr preferRelativeResize="0"/>
          <p:nvPr/>
        </p:nvPicPr>
        <p:blipFill>
          <a:blip r:embed="rId4">
            <a:alphaModFix/>
          </a:blip>
          <a:stretch>
            <a:fillRect/>
          </a:stretch>
        </p:blipFill>
        <p:spPr>
          <a:xfrm rot="-2350267">
            <a:off x="270145" y="944424"/>
            <a:ext cx="1218561" cy="67145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
          <p:cNvSpPr txBox="1">
            <a:spLocks noGrp="1"/>
          </p:cNvSpPr>
          <p:nvPr>
            <p:ph type="title"/>
          </p:nvPr>
        </p:nvSpPr>
        <p:spPr>
          <a:xfrm>
            <a:off x="180225" y="153196"/>
            <a:ext cx="64626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sz="3000" b="1">
                <a:solidFill>
                  <a:srgbClr val="434343"/>
                </a:solidFill>
              </a:rPr>
              <a:t>Notice Requirement</a:t>
            </a:r>
            <a:endParaRPr sz="3000" b="1">
              <a:solidFill>
                <a:srgbClr val="434343"/>
              </a:solidFill>
            </a:endParaRPr>
          </a:p>
        </p:txBody>
      </p:sp>
      <p:sp>
        <p:nvSpPr>
          <p:cNvPr id="272" name="Google Shape;272;p4"/>
          <p:cNvSpPr txBox="1">
            <a:spLocks noGrp="1"/>
          </p:cNvSpPr>
          <p:nvPr>
            <p:ph type="body" idx="1"/>
          </p:nvPr>
        </p:nvSpPr>
        <p:spPr>
          <a:xfrm>
            <a:off x="464100" y="790500"/>
            <a:ext cx="8368200" cy="330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800"/>
              <a:buNone/>
            </a:pPr>
            <a:r>
              <a:rPr lang="en" sz="1800">
                <a:solidFill>
                  <a:srgbClr val="434343"/>
                </a:solidFill>
              </a:rPr>
              <a:t>Agencies are required to provide notice to an individual or the legal guardian of an individual, if the individual’s personal data is affected by a data breach in accordance with Utah Code § 63A-19-406.  </a:t>
            </a:r>
            <a:endParaRPr sz="1800">
              <a:solidFill>
                <a:srgbClr val="434343"/>
              </a:solidFill>
            </a:endParaRPr>
          </a:p>
          <a:p>
            <a:pPr marL="0" lvl="0" indent="0" algn="l" rtl="0">
              <a:lnSpc>
                <a:spcPct val="100000"/>
              </a:lnSpc>
              <a:spcBef>
                <a:spcPts val="600"/>
              </a:spcBef>
              <a:spcAft>
                <a:spcPts val="0"/>
              </a:spcAft>
              <a:buSzPts val="1800"/>
              <a:buNone/>
            </a:pPr>
            <a:endParaRPr sz="1800">
              <a:solidFill>
                <a:srgbClr val="434343"/>
              </a:solidFill>
            </a:endParaRPr>
          </a:p>
          <a:p>
            <a:pPr marL="0" lvl="0" indent="0" algn="l" rtl="0">
              <a:lnSpc>
                <a:spcPct val="100000"/>
              </a:lnSpc>
              <a:spcBef>
                <a:spcPts val="600"/>
              </a:spcBef>
              <a:spcAft>
                <a:spcPts val="0"/>
              </a:spcAft>
              <a:buSzPts val="1800"/>
              <a:buNone/>
            </a:pPr>
            <a:r>
              <a:rPr lang="en" sz="1800">
                <a:solidFill>
                  <a:srgbClr val="434343"/>
                </a:solidFill>
              </a:rPr>
              <a:t>State agencies that are currently subject to breach notification requirements, such as those required for compliance with federal regulations, laws or other governing requirements (HIPAA, 42 CFR Part 2, PCI, etc..) are currently required to create and maintain their own agency specific breach notification policies and procedures that meet the requirements of the applicable regulations.</a:t>
            </a:r>
            <a:endParaRPr sz="1800">
              <a:solidFill>
                <a:srgbClr val="434343"/>
              </a:solidFill>
            </a:endParaRPr>
          </a:p>
        </p:txBody>
      </p:sp>
      <p:sp>
        <p:nvSpPr>
          <p:cNvPr id="273" name="Google Shape;273;p4"/>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19</a:t>
            </a:fld>
            <a:endParaRPr/>
          </a:p>
        </p:txBody>
      </p:sp>
      <p:sp>
        <p:nvSpPr>
          <p:cNvPr id="274" name="Google Shape;274;p4">
            <a:hlinkClick r:id="rId3"/>
          </p:cNvPr>
          <p:cNvSpPr/>
          <p:nvPr/>
        </p:nvSpPr>
        <p:spPr>
          <a:xfrm>
            <a:off x="7213001" y="4160325"/>
            <a:ext cx="1354200" cy="577800"/>
          </a:xfrm>
          <a:prstGeom prst="roundRect">
            <a:avLst>
              <a:gd name="adj" fmla="val 16667"/>
            </a:avLst>
          </a:prstGeom>
          <a:solidFill>
            <a:srgbClr val="2D4E6A"/>
          </a:solidFill>
          <a:ln w="25400" cap="flat" cmpd="sng">
            <a:solidFill>
              <a:srgbClr val="2D4E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500">
                <a:solidFill>
                  <a:srgbClr val="FFFFFF"/>
                </a:solidFill>
                <a:latin typeface="Montserrat"/>
                <a:ea typeface="Montserrat"/>
                <a:cs typeface="Montserrat"/>
                <a:sym typeface="Montserrat"/>
              </a:rPr>
              <a:t>63A-19-406</a:t>
            </a:r>
            <a:endParaRPr sz="1300"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
          <p:cNvSpPr txBox="1">
            <a:spLocks noGrp="1"/>
          </p:cNvSpPr>
          <p:nvPr>
            <p:ph type="ctrTitle"/>
          </p:nvPr>
        </p:nvSpPr>
        <p:spPr>
          <a:xfrm>
            <a:off x="112225" y="151750"/>
            <a:ext cx="5568300" cy="551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100"/>
              <a:buNone/>
            </a:pPr>
            <a:r>
              <a:rPr lang="en" sz="3000" b="1"/>
              <a:t>Learning Objectives</a:t>
            </a:r>
            <a:endParaRPr sz="3000" b="1"/>
          </a:p>
        </p:txBody>
      </p:sp>
      <p:sp>
        <p:nvSpPr>
          <p:cNvPr id="135" name="Google Shape;135;p3"/>
          <p:cNvSpPr txBox="1">
            <a:spLocks noGrp="1"/>
          </p:cNvSpPr>
          <p:nvPr>
            <p:ph type="sldNum" idx="12"/>
          </p:nvPr>
        </p:nvSpPr>
        <p:spPr>
          <a:xfrm>
            <a:off x="-125" y="4830281"/>
            <a:ext cx="91440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a:t>
            </a:fld>
            <a:endParaRPr/>
          </a:p>
        </p:txBody>
      </p:sp>
      <p:sp>
        <p:nvSpPr>
          <p:cNvPr id="136" name="Google Shape;136;p3"/>
          <p:cNvSpPr txBox="1"/>
          <p:nvPr/>
        </p:nvSpPr>
        <p:spPr>
          <a:xfrm>
            <a:off x="769375" y="1136200"/>
            <a:ext cx="7605000" cy="22080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chemeClr val="lt1"/>
              </a:buClr>
              <a:buSzPts val="2400"/>
              <a:buFont typeface="Montserrat"/>
              <a:buChar char="●"/>
            </a:pPr>
            <a:r>
              <a:rPr lang="en" sz="2400" b="1">
                <a:solidFill>
                  <a:schemeClr val="lt1"/>
                </a:solidFill>
                <a:latin typeface="Montserrat"/>
                <a:ea typeface="Montserrat"/>
                <a:cs typeface="Montserrat"/>
                <a:sym typeface="Montserrat"/>
              </a:rPr>
              <a:t>Definitions</a:t>
            </a:r>
            <a:endParaRPr sz="2400" b="1">
              <a:solidFill>
                <a:schemeClr val="lt1"/>
              </a:solidFill>
              <a:latin typeface="Montserrat"/>
              <a:ea typeface="Montserrat"/>
              <a:cs typeface="Montserrat"/>
              <a:sym typeface="Montserrat"/>
            </a:endParaRPr>
          </a:p>
          <a:p>
            <a:pPr marL="457200" lvl="0" indent="-381000" algn="l" rtl="0">
              <a:spcBef>
                <a:spcPts val="0"/>
              </a:spcBef>
              <a:spcAft>
                <a:spcPts val="0"/>
              </a:spcAft>
              <a:buClr>
                <a:schemeClr val="lt1"/>
              </a:buClr>
              <a:buSzPts val="2400"/>
              <a:buFont typeface="Montserrat"/>
              <a:buChar char="●"/>
            </a:pPr>
            <a:r>
              <a:rPr lang="en" sz="2400" b="1">
                <a:solidFill>
                  <a:schemeClr val="lt1"/>
                </a:solidFill>
                <a:latin typeface="Montserrat"/>
                <a:ea typeface="Montserrat"/>
                <a:cs typeface="Montserrat"/>
                <a:sym typeface="Montserrat"/>
              </a:rPr>
              <a:t>Building a program</a:t>
            </a:r>
            <a:endParaRPr sz="2400" b="1">
              <a:solidFill>
                <a:schemeClr val="lt1"/>
              </a:solidFill>
              <a:latin typeface="Montserrat"/>
              <a:ea typeface="Montserrat"/>
              <a:cs typeface="Montserrat"/>
              <a:sym typeface="Montserrat"/>
            </a:endParaRPr>
          </a:p>
          <a:p>
            <a:pPr marL="457200" lvl="0" indent="-381000" algn="l" rtl="0">
              <a:spcBef>
                <a:spcPts val="0"/>
              </a:spcBef>
              <a:spcAft>
                <a:spcPts val="0"/>
              </a:spcAft>
              <a:buClr>
                <a:schemeClr val="lt1"/>
              </a:buClr>
              <a:buSzPts val="2400"/>
              <a:buFont typeface="Montserrat"/>
              <a:buChar char="●"/>
            </a:pPr>
            <a:r>
              <a:rPr lang="en" sz="2400" b="1">
                <a:solidFill>
                  <a:schemeClr val="lt1"/>
                </a:solidFill>
                <a:latin typeface="Montserrat"/>
                <a:ea typeface="Montserrat"/>
                <a:cs typeface="Montserrat"/>
                <a:sym typeface="Montserrat"/>
              </a:rPr>
              <a:t>Cyber Center responsibilities</a:t>
            </a:r>
            <a:endParaRPr sz="2400" b="1">
              <a:solidFill>
                <a:schemeClr val="lt1"/>
              </a:solidFill>
              <a:latin typeface="Montserrat"/>
              <a:ea typeface="Montserrat"/>
              <a:cs typeface="Montserrat"/>
              <a:sym typeface="Montserrat"/>
            </a:endParaRPr>
          </a:p>
          <a:p>
            <a:pPr marL="457200" lvl="0" indent="-381000" algn="l" rtl="0">
              <a:spcBef>
                <a:spcPts val="0"/>
              </a:spcBef>
              <a:spcAft>
                <a:spcPts val="0"/>
              </a:spcAft>
              <a:buClr>
                <a:schemeClr val="lt1"/>
              </a:buClr>
              <a:buSzPts val="2400"/>
              <a:buFont typeface="Montserrat"/>
              <a:buChar char="●"/>
            </a:pPr>
            <a:r>
              <a:rPr lang="en" sz="2400" b="1">
                <a:solidFill>
                  <a:schemeClr val="lt1"/>
                </a:solidFill>
                <a:latin typeface="Montserrat"/>
                <a:ea typeface="Montserrat"/>
                <a:cs typeface="Montserrat"/>
                <a:sym typeface="Montserrat"/>
              </a:rPr>
              <a:t>Notices</a:t>
            </a:r>
            <a:endParaRPr sz="2400" b="1">
              <a:solidFill>
                <a:schemeClr val="lt1"/>
              </a:solidFill>
              <a:latin typeface="Montserrat"/>
              <a:ea typeface="Montserrat"/>
              <a:cs typeface="Montserrat"/>
              <a:sym typeface="Montserrat"/>
            </a:endParaRPr>
          </a:p>
          <a:p>
            <a:pPr marL="457200" lvl="0" indent="-381000" algn="l" rtl="0">
              <a:spcBef>
                <a:spcPts val="0"/>
              </a:spcBef>
              <a:spcAft>
                <a:spcPts val="0"/>
              </a:spcAft>
              <a:buClr>
                <a:schemeClr val="lt1"/>
              </a:buClr>
              <a:buSzPts val="2400"/>
              <a:buFont typeface="Montserrat"/>
              <a:buChar char="●"/>
            </a:pPr>
            <a:r>
              <a:rPr lang="en" sz="2400" b="1">
                <a:solidFill>
                  <a:schemeClr val="lt1"/>
                </a:solidFill>
                <a:latin typeface="Montserrat"/>
                <a:ea typeface="Montserrat"/>
                <a:cs typeface="Montserrat"/>
                <a:sym typeface="Montserrat"/>
              </a:rPr>
              <a:t>Templates</a:t>
            </a:r>
            <a:endParaRPr sz="2400" b="1">
              <a:solidFill>
                <a:schemeClr val="lt1"/>
              </a:solidFill>
              <a:latin typeface="Montserrat"/>
              <a:ea typeface="Montserrat"/>
              <a:cs typeface="Montserrat"/>
              <a:sym typeface="Montserrat"/>
            </a:endParaRPr>
          </a:p>
          <a:p>
            <a:pPr marL="0" lvl="0" indent="0" algn="l" rtl="0">
              <a:spcBef>
                <a:spcPts val="0"/>
              </a:spcBef>
              <a:spcAft>
                <a:spcPts val="0"/>
              </a:spcAft>
              <a:buNone/>
            </a:pPr>
            <a:endParaRPr sz="1800" b="1">
              <a:solidFill>
                <a:schemeClr val="lt1"/>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3b2cd86239a_5_3"/>
          <p:cNvSpPr txBox="1">
            <a:spLocks noGrp="1"/>
          </p:cNvSpPr>
          <p:nvPr>
            <p:ph type="title"/>
          </p:nvPr>
        </p:nvSpPr>
        <p:spPr>
          <a:xfrm>
            <a:off x="174650" y="214496"/>
            <a:ext cx="64626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sz="3000" b="1">
                <a:solidFill>
                  <a:srgbClr val="434343"/>
                </a:solidFill>
              </a:rPr>
              <a:t>Notice Exception</a:t>
            </a:r>
            <a:endParaRPr sz="3000" b="1">
              <a:solidFill>
                <a:srgbClr val="434343"/>
              </a:solidFill>
            </a:endParaRPr>
          </a:p>
        </p:txBody>
      </p:sp>
      <p:sp>
        <p:nvSpPr>
          <p:cNvPr id="280" name="Google Shape;280;g3b2cd86239a_5_3"/>
          <p:cNvSpPr txBox="1">
            <a:spLocks noGrp="1"/>
          </p:cNvSpPr>
          <p:nvPr>
            <p:ph type="body" idx="1"/>
          </p:nvPr>
        </p:nvSpPr>
        <p:spPr>
          <a:xfrm>
            <a:off x="552675" y="1056800"/>
            <a:ext cx="8337300" cy="280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434343"/>
                </a:solidFill>
                <a:highlight>
                  <a:schemeClr val="lt1"/>
                </a:highlight>
              </a:rPr>
              <a:t>A governmental entity is not required to provide a data breach notice to an affected individual as described in Subsection (1)(a) if the:</a:t>
            </a:r>
            <a:endParaRPr sz="1800">
              <a:solidFill>
                <a:srgbClr val="434343"/>
              </a:solidFill>
              <a:highlight>
                <a:schemeClr val="lt1"/>
              </a:highlight>
            </a:endParaRPr>
          </a:p>
          <a:p>
            <a:pPr marL="0" lvl="0" indent="0" algn="l" rtl="0">
              <a:spcBef>
                <a:spcPts val="0"/>
              </a:spcBef>
              <a:spcAft>
                <a:spcPts val="0"/>
              </a:spcAft>
              <a:buNone/>
            </a:pPr>
            <a:endParaRPr sz="1800">
              <a:solidFill>
                <a:srgbClr val="434343"/>
              </a:solidFill>
              <a:highlight>
                <a:schemeClr val="lt1"/>
              </a:highlight>
            </a:endParaRPr>
          </a:p>
          <a:p>
            <a:pPr marL="457200" lvl="0" indent="0" algn="l" rtl="0">
              <a:spcBef>
                <a:spcPts val="0"/>
              </a:spcBef>
              <a:spcAft>
                <a:spcPts val="0"/>
              </a:spcAft>
              <a:buNone/>
            </a:pPr>
            <a:r>
              <a:rPr lang="en" sz="1800">
                <a:solidFill>
                  <a:srgbClr val="434343"/>
                </a:solidFill>
                <a:highlight>
                  <a:schemeClr val="lt1"/>
                </a:highlight>
              </a:rPr>
              <a:t>(i) personal data involved in the data breach would be classified as a public record under Section 63G-2-301; and</a:t>
            </a:r>
            <a:endParaRPr sz="1800">
              <a:solidFill>
                <a:srgbClr val="434343"/>
              </a:solidFill>
              <a:highlight>
                <a:schemeClr val="lt1"/>
              </a:highlight>
            </a:endParaRPr>
          </a:p>
          <a:p>
            <a:pPr marL="457200" lvl="0" indent="0" algn="l" rtl="0">
              <a:spcBef>
                <a:spcPts val="0"/>
              </a:spcBef>
              <a:spcAft>
                <a:spcPts val="0"/>
              </a:spcAft>
              <a:buNone/>
            </a:pPr>
            <a:endParaRPr sz="1800">
              <a:solidFill>
                <a:srgbClr val="434343"/>
              </a:solidFill>
              <a:highlight>
                <a:schemeClr val="lt1"/>
              </a:highlight>
            </a:endParaRPr>
          </a:p>
          <a:p>
            <a:pPr marL="457200" lvl="0" indent="0" algn="l" rtl="0">
              <a:spcBef>
                <a:spcPts val="0"/>
              </a:spcBef>
              <a:spcAft>
                <a:spcPts val="0"/>
              </a:spcAft>
              <a:buNone/>
            </a:pPr>
            <a:r>
              <a:rPr lang="en" sz="1800">
                <a:solidFill>
                  <a:srgbClr val="434343"/>
                </a:solidFill>
                <a:highlight>
                  <a:schemeClr val="lt1"/>
                </a:highlight>
              </a:rPr>
              <a:t>(ii) the governmental entity prominently posts notice of the data breach on the homepage of the governmental entity's government website.</a:t>
            </a:r>
            <a:endParaRPr sz="1800">
              <a:solidFill>
                <a:srgbClr val="434343"/>
              </a:solidFill>
            </a:endParaRPr>
          </a:p>
        </p:txBody>
      </p:sp>
      <p:sp>
        <p:nvSpPr>
          <p:cNvPr id="281" name="Google Shape;281;g3b2cd86239a_5_3"/>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20</a:t>
            </a:fld>
            <a:endParaRPr/>
          </a:p>
        </p:txBody>
      </p:sp>
      <p:sp>
        <p:nvSpPr>
          <p:cNvPr id="282" name="Google Shape;282;g3b2cd86239a_5_3">
            <a:hlinkClick r:id="rId3"/>
          </p:cNvPr>
          <p:cNvSpPr/>
          <p:nvPr/>
        </p:nvSpPr>
        <p:spPr>
          <a:xfrm>
            <a:off x="7213001" y="4160325"/>
            <a:ext cx="1354200" cy="577800"/>
          </a:xfrm>
          <a:prstGeom prst="roundRect">
            <a:avLst>
              <a:gd name="adj" fmla="val 16667"/>
            </a:avLst>
          </a:prstGeom>
          <a:solidFill>
            <a:srgbClr val="2D4E6A"/>
          </a:solidFill>
          <a:ln w="25400" cap="flat" cmpd="sng">
            <a:solidFill>
              <a:srgbClr val="2D4E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500">
                <a:solidFill>
                  <a:srgbClr val="FFFFFF"/>
                </a:solidFill>
                <a:latin typeface="Montserrat"/>
                <a:ea typeface="Montserrat"/>
                <a:cs typeface="Montserrat"/>
                <a:sym typeface="Montserrat"/>
              </a:rPr>
              <a:t>63A-19-406</a:t>
            </a:r>
            <a:endParaRPr sz="1300" i="0" u="none" strike="noStrike" cap="none">
              <a:solidFill>
                <a:srgbClr val="000000"/>
              </a:solidFill>
              <a:latin typeface="Montserrat"/>
              <a:ea typeface="Montserrat"/>
              <a:cs typeface="Montserrat"/>
              <a:sym typeface="Montserrat"/>
            </a:endParaRPr>
          </a:p>
        </p:txBody>
      </p:sp>
      <p:pic>
        <p:nvPicPr>
          <p:cNvPr id="283" name="Google Shape;283;g3b2cd86239a_5_3"/>
          <p:cNvPicPr preferRelativeResize="0"/>
          <p:nvPr/>
        </p:nvPicPr>
        <p:blipFill>
          <a:blip r:embed="rId4">
            <a:alphaModFix/>
          </a:blip>
          <a:stretch>
            <a:fillRect/>
          </a:stretch>
        </p:blipFill>
        <p:spPr>
          <a:xfrm>
            <a:off x="3841400" y="47125"/>
            <a:ext cx="857876" cy="8587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28167dbeb15_0_26"/>
          <p:cNvSpPr txBox="1">
            <a:spLocks noGrp="1"/>
          </p:cNvSpPr>
          <p:nvPr>
            <p:ph type="title"/>
          </p:nvPr>
        </p:nvSpPr>
        <p:spPr>
          <a:xfrm>
            <a:off x="201300" y="185300"/>
            <a:ext cx="6462600" cy="486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sz="3000" b="1">
                <a:solidFill>
                  <a:srgbClr val="434343"/>
                </a:solidFill>
              </a:rPr>
              <a:t>What’s in the notice?</a:t>
            </a:r>
            <a:endParaRPr sz="3000" b="1">
              <a:solidFill>
                <a:srgbClr val="434343"/>
              </a:solidFill>
            </a:endParaRPr>
          </a:p>
        </p:txBody>
      </p:sp>
      <p:sp>
        <p:nvSpPr>
          <p:cNvPr id="289" name="Google Shape;289;g28167dbeb15_0_26"/>
          <p:cNvSpPr txBox="1">
            <a:spLocks noGrp="1"/>
          </p:cNvSpPr>
          <p:nvPr>
            <p:ph type="body" idx="1"/>
          </p:nvPr>
        </p:nvSpPr>
        <p:spPr>
          <a:xfrm>
            <a:off x="467875" y="870050"/>
            <a:ext cx="8378700" cy="337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800"/>
              <a:buNone/>
            </a:pPr>
            <a:r>
              <a:rPr lang="en" sz="1800">
                <a:solidFill>
                  <a:srgbClr val="434343"/>
                </a:solidFill>
              </a:rPr>
              <a:t>(3)	The data breach notice to an affected individual shall include:</a:t>
            </a:r>
            <a:endParaRPr sz="1800">
              <a:solidFill>
                <a:srgbClr val="434343"/>
              </a:solidFill>
            </a:endParaRPr>
          </a:p>
          <a:p>
            <a:pPr marL="0" lvl="0" indent="457200" algn="l" rtl="0">
              <a:lnSpc>
                <a:spcPct val="100000"/>
              </a:lnSpc>
              <a:spcBef>
                <a:spcPts val="600"/>
              </a:spcBef>
              <a:spcAft>
                <a:spcPts val="0"/>
              </a:spcAft>
              <a:buSzPts val="1800"/>
              <a:buNone/>
            </a:pPr>
            <a:r>
              <a:rPr lang="en" sz="1800">
                <a:solidFill>
                  <a:srgbClr val="434343"/>
                </a:solidFill>
              </a:rPr>
              <a:t>(a)	a description of the data breach;</a:t>
            </a:r>
            <a:endParaRPr sz="1800">
              <a:solidFill>
                <a:srgbClr val="434343"/>
              </a:solidFill>
            </a:endParaRPr>
          </a:p>
          <a:p>
            <a:pPr marL="0" lvl="0" indent="457200" algn="l" rtl="0">
              <a:lnSpc>
                <a:spcPct val="100000"/>
              </a:lnSpc>
              <a:spcBef>
                <a:spcPts val="600"/>
              </a:spcBef>
              <a:spcAft>
                <a:spcPts val="0"/>
              </a:spcAft>
              <a:buSzPts val="1800"/>
              <a:buNone/>
            </a:pPr>
            <a:r>
              <a:rPr lang="en" sz="1800">
                <a:solidFill>
                  <a:srgbClr val="434343"/>
                </a:solidFill>
              </a:rPr>
              <a:t>(b)	the individual's personal data that was accessed or may have                   been accessed;</a:t>
            </a:r>
            <a:endParaRPr sz="1800">
              <a:solidFill>
                <a:srgbClr val="434343"/>
              </a:solidFill>
            </a:endParaRPr>
          </a:p>
          <a:p>
            <a:pPr marL="457200" lvl="0" indent="0" algn="l" rtl="0">
              <a:lnSpc>
                <a:spcPct val="100000"/>
              </a:lnSpc>
              <a:spcBef>
                <a:spcPts val="600"/>
              </a:spcBef>
              <a:spcAft>
                <a:spcPts val="0"/>
              </a:spcAft>
              <a:buSzPts val="1800"/>
              <a:buNone/>
            </a:pPr>
            <a:r>
              <a:rPr lang="en" sz="1800">
                <a:solidFill>
                  <a:srgbClr val="434343"/>
                </a:solidFill>
              </a:rPr>
              <a:t>(c)	steps the governmental entity is taking or has taken to mitigate the impact of the data breach;</a:t>
            </a:r>
            <a:endParaRPr sz="1800">
              <a:solidFill>
                <a:srgbClr val="434343"/>
              </a:solidFill>
            </a:endParaRPr>
          </a:p>
          <a:p>
            <a:pPr marL="457200" lvl="0" indent="0" algn="l" rtl="0">
              <a:lnSpc>
                <a:spcPct val="100000"/>
              </a:lnSpc>
              <a:spcBef>
                <a:spcPts val="600"/>
              </a:spcBef>
              <a:spcAft>
                <a:spcPts val="0"/>
              </a:spcAft>
              <a:buSzPts val="1800"/>
              <a:buNone/>
            </a:pPr>
            <a:r>
              <a:rPr lang="en" sz="1800">
                <a:solidFill>
                  <a:srgbClr val="434343"/>
                </a:solidFill>
              </a:rPr>
              <a:t>(d)	recommendations to the individual on how to protect themselves from identity theft and other financial losses; and</a:t>
            </a:r>
            <a:endParaRPr sz="1800">
              <a:solidFill>
                <a:srgbClr val="434343"/>
              </a:solidFill>
            </a:endParaRPr>
          </a:p>
          <a:p>
            <a:pPr marL="0" lvl="0" indent="457200" algn="l" rtl="0">
              <a:lnSpc>
                <a:spcPct val="100000"/>
              </a:lnSpc>
              <a:spcBef>
                <a:spcPts val="600"/>
              </a:spcBef>
              <a:spcAft>
                <a:spcPts val="0"/>
              </a:spcAft>
              <a:buSzPts val="1800"/>
              <a:buNone/>
            </a:pPr>
            <a:r>
              <a:rPr lang="en" sz="1800">
                <a:solidFill>
                  <a:srgbClr val="434343"/>
                </a:solidFill>
              </a:rPr>
              <a:t>(e)	any other language required by the Cyber Center.</a:t>
            </a:r>
            <a:endParaRPr sz="1800">
              <a:solidFill>
                <a:srgbClr val="434343"/>
              </a:solidFill>
            </a:endParaRPr>
          </a:p>
        </p:txBody>
      </p:sp>
      <p:sp>
        <p:nvSpPr>
          <p:cNvPr id="290" name="Google Shape;290;g28167dbeb15_0_26"/>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21</a:t>
            </a:fld>
            <a:endParaRPr/>
          </a:p>
        </p:txBody>
      </p:sp>
      <p:sp>
        <p:nvSpPr>
          <p:cNvPr id="291" name="Google Shape;291;g28167dbeb15_0_26">
            <a:hlinkClick r:id="rId3"/>
          </p:cNvPr>
          <p:cNvSpPr/>
          <p:nvPr/>
        </p:nvSpPr>
        <p:spPr>
          <a:xfrm>
            <a:off x="7344864" y="4249241"/>
            <a:ext cx="1284000" cy="577800"/>
          </a:xfrm>
          <a:prstGeom prst="roundRect">
            <a:avLst>
              <a:gd name="adj" fmla="val 16667"/>
            </a:avLst>
          </a:prstGeom>
          <a:solidFill>
            <a:srgbClr val="2D4E6A"/>
          </a:solidFill>
          <a:ln w="25400" cap="flat" cmpd="sng">
            <a:solidFill>
              <a:srgbClr val="2D4E6A"/>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600"/>
              </a:spcBef>
              <a:spcAft>
                <a:spcPts val="0"/>
              </a:spcAft>
              <a:buClr>
                <a:srgbClr val="000000"/>
              </a:buClr>
              <a:buSzPts val="1800"/>
              <a:buFont typeface="Arial"/>
              <a:buNone/>
            </a:pPr>
            <a:r>
              <a:rPr lang="en" sz="1200">
                <a:solidFill>
                  <a:schemeClr val="lt1"/>
                </a:solidFill>
                <a:latin typeface="Montserrat"/>
                <a:ea typeface="Montserrat"/>
                <a:cs typeface="Montserrat"/>
                <a:sym typeface="Montserrat"/>
              </a:rPr>
              <a:t>63A-19-406(3)</a:t>
            </a:r>
            <a:endParaRPr sz="1300" b="0" i="0" u="none" strike="noStrike" cap="non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28167dbeb15_0_9"/>
          <p:cNvSpPr txBox="1">
            <a:spLocks noGrp="1"/>
          </p:cNvSpPr>
          <p:nvPr>
            <p:ph type="title"/>
          </p:nvPr>
        </p:nvSpPr>
        <p:spPr>
          <a:xfrm>
            <a:off x="171375" y="176945"/>
            <a:ext cx="6462600" cy="509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sz="3000" b="1">
                <a:solidFill>
                  <a:srgbClr val="434343"/>
                </a:solidFill>
              </a:rPr>
              <a:t>When is the notice sent?</a:t>
            </a:r>
            <a:endParaRPr sz="3000" b="1">
              <a:solidFill>
                <a:srgbClr val="434343"/>
              </a:solidFill>
            </a:endParaRPr>
          </a:p>
        </p:txBody>
      </p:sp>
      <p:sp>
        <p:nvSpPr>
          <p:cNvPr id="297" name="Google Shape;297;g28167dbeb15_0_9"/>
          <p:cNvSpPr txBox="1">
            <a:spLocks noGrp="1"/>
          </p:cNvSpPr>
          <p:nvPr>
            <p:ph type="body" idx="1"/>
          </p:nvPr>
        </p:nvSpPr>
        <p:spPr>
          <a:xfrm>
            <a:off x="393850" y="813975"/>
            <a:ext cx="8459100" cy="326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800"/>
              <a:buNone/>
            </a:pPr>
            <a:r>
              <a:rPr lang="en">
                <a:solidFill>
                  <a:srgbClr val="434343"/>
                </a:solidFill>
              </a:rPr>
              <a:t>(1)	A governmental entity shall provide a data breach notice to an individual or legal guardian of an individual affected by the data breach:</a:t>
            </a:r>
            <a:endParaRPr>
              <a:solidFill>
                <a:srgbClr val="434343"/>
              </a:solidFill>
            </a:endParaRPr>
          </a:p>
          <a:p>
            <a:pPr marL="0" lvl="0" indent="457200" algn="l" rtl="0">
              <a:lnSpc>
                <a:spcPct val="100000"/>
              </a:lnSpc>
              <a:spcBef>
                <a:spcPts val="600"/>
              </a:spcBef>
              <a:spcAft>
                <a:spcPts val="0"/>
              </a:spcAft>
              <a:buSzPts val="1800"/>
              <a:buNone/>
            </a:pPr>
            <a:r>
              <a:rPr lang="en">
                <a:solidFill>
                  <a:srgbClr val="434343"/>
                </a:solidFill>
              </a:rPr>
              <a:t>(a)	after determining the scope of the data breach;</a:t>
            </a:r>
            <a:endParaRPr>
              <a:solidFill>
                <a:srgbClr val="434343"/>
              </a:solidFill>
            </a:endParaRPr>
          </a:p>
          <a:p>
            <a:pPr marL="457200" lvl="0" indent="0" algn="l" rtl="0">
              <a:lnSpc>
                <a:spcPct val="100000"/>
              </a:lnSpc>
              <a:spcBef>
                <a:spcPts val="600"/>
              </a:spcBef>
              <a:spcAft>
                <a:spcPts val="0"/>
              </a:spcAft>
              <a:buSzPts val="1800"/>
              <a:buNone/>
            </a:pPr>
            <a:r>
              <a:rPr lang="en">
                <a:solidFill>
                  <a:srgbClr val="434343"/>
                </a:solidFill>
              </a:rPr>
              <a:t>(b)	after restoring the reasonable integrity of the affected system, if necessary; and</a:t>
            </a:r>
            <a:endParaRPr>
              <a:solidFill>
                <a:srgbClr val="434343"/>
              </a:solidFill>
            </a:endParaRPr>
          </a:p>
          <a:p>
            <a:pPr marL="0" lvl="0" indent="457200" algn="l" rtl="0">
              <a:lnSpc>
                <a:spcPct val="100000"/>
              </a:lnSpc>
              <a:spcBef>
                <a:spcPts val="600"/>
              </a:spcBef>
              <a:spcAft>
                <a:spcPts val="0"/>
              </a:spcAft>
              <a:buSzPts val="1800"/>
              <a:buNone/>
            </a:pPr>
            <a:r>
              <a:rPr lang="en">
                <a:solidFill>
                  <a:srgbClr val="434343"/>
                </a:solidFill>
              </a:rPr>
              <a:t>(c)	without unreasonable delay except as provided in Subsection (1)(b).</a:t>
            </a:r>
            <a:endParaRPr>
              <a:solidFill>
                <a:srgbClr val="434343"/>
              </a:solidFill>
            </a:endParaRPr>
          </a:p>
          <a:p>
            <a:pPr marL="0" lvl="0" indent="0" algn="l" rtl="0">
              <a:lnSpc>
                <a:spcPct val="100000"/>
              </a:lnSpc>
              <a:spcBef>
                <a:spcPts val="600"/>
              </a:spcBef>
              <a:spcAft>
                <a:spcPts val="0"/>
              </a:spcAft>
              <a:buSzPts val="1800"/>
              <a:buNone/>
            </a:pPr>
            <a:r>
              <a:rPr lang="en">
                <a:solidFill>
                  <a:srgbClr val="434343"/>
                </a:solidFill>
              </a:rPr>
              <a:t>(2)	A governmental entity shall delay providing notification under Subsection (1) at the request of a law enforcement agency that determines that notification may impede a criminal investigation, until such time as the law enforcement agency informs the governmental entity that notification will no longer impede the criminal investigation.</a:t>
            </a:r>
            <a:endParaRPr>
              <a:solidFill>
                <a:srgbClr val="434343"/>
              </a:solidFill>
            </a:endParaRPr>
          </a:p>
        </p:txBody>
      </p:sp>
      <p:sp>
        <p:nvSpPr>
          <p:cNvPr id="298" name="Google Shape;298;g28167dbeb15_0_9"/>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22</a:t>
            </a:fld>
            <a:endParaRPr/>
          </a:p>
        </p:txBody>
      </p:sp>
      <p:sp>
        <p:nvSpPr>
          <p:cNvPr id="299" name="Google Shape;299;g28167dbeb15_0_9">
            <a:hlinkClick r:id="rId3"/>
          </p:cNvPr>
          <p:cNvSpPr/>
          <p:nvPr/>
        </p:nvSpPr>
        <p:spPr>
          <a:xfrm>
            <a:off x="6977975" y="4209800"/>
            <a:ext cx="1570500" cy="577800"/>
          </a:xfrm>
          <a:prstGeom prst="roundRect">
            <a:avLst>
              <a:gd name="adj" fmla="val 16667"/>
            </a:avLst>
          </a:prstGeom>
          <a:solidFill>
            <a:srgbClr val="2D4E6A"/>
          </a:solidFill>
          <a:ln w="25400" cap="flat" cmpd="sng">
            <a:solidFill>
              <a:srgbClr val="2D4E6A"/>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600"/>
              </a:spcBef>
              <a:spcAft>
                <a:spcPts val="0"/>
              </a:spcAft>
              <a:buClr>
                <a:srgbClr val="000000"/>
              </a:buClr>
              <a:buSzPts val="1800"/>
              <a:buFont typeface="Arial"/>
              <a:buNone/>
            </a:pPr>
            <a:r>
              <a:rPr lang="en" sz="1200">
                <a:solidFill>
                  <a:schemeClr val="lt1"/>
                </a:solidFill>
                <a:latin typeface="Montserrat"/>
                <a:ea typeface="Montserrat"/>
                <a:cs typeface="Montserrat"/>
                <a:sym typeface="Montserrat"/>
              </a:rPr>
              <a:t>63A-19-406(1)&amp;(2)</a:t>
            </a:r>
            <a:endParaRPr sz="1300" b="0" i="0" u="none" strike="noStrike" cap="non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28167dbeb15_0_36"/>
          <p:cNvSpPr txBox="1">
            <a:spLocks noGrp="1"/>
          </p:cNvSpPr>
          <p:nvPr>
            <p:ph type="title"/>
          </p:nvPr>
        </p:nvSpPr>
        <p:spPr>
          <a:xfrm>
            <a:off x="157900" y="148150"/>
            <a:ext cx="64626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sz="3000" b="1">
                <a:solidFill>
                  <a:srgbClr val="434343"/>
                </a:solidFill>
              </a:rPr>
              <a:t>How is the notice sent?</a:t>
            </a:r>
            <a:endParaRPr sz="3000" b="1">
              <a:solidFill>
                <a:srgbClr val="434343"/>
              </a:solidFill>
            </a:endParaRPr>
          </a:p>
        </p:txBody>
      </p:sp>
      <p:sp>
        <p:nvSpPr>
          <p:cNvPr id="305" name="Google Shape;305;g28167dbeb15_0_36"/>
          <p:cNvSpPr txBox="1">
            <a:spLocks noGrp="1"/>
          </p:cNvSpPr>
          <p:nvPr>
            <p:ph type="body" idx="1"/>
          </p:nvPr>
        </p:nvSpPr>
        <p:spPr>
          <a:xfrm>
            <a:off x="305100" y="725950"/>
            <a:ext cx="8572500" cy="3971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sz="1200">
                <a:solidFill>
                  <a:srgbClr val="434343"/>
                </a:solidFill>
              </a:rPr>
              <a:t>(4)	Unless the governmental entity reasonably believes that providing notification would </a:t>
            </a:r>
            <a:r>
              <a:rPr lang="en" sz="1200" b="1">
                <a:solidFill>
                  <a:srgbClr val="434343"/>
                </a:solidFill>
              </a:rPr>
              <a:t>pose a threat</a:t>
            </a:r>
            <a:r>
              <a:rPr lang="en" sz="1200">
                <a:solidFill>
                  <a:srgbClr val="434343"/>
                </a:solidFill>
              </a:rPr>
              <a:t> to the safety of an individual, or unless an individual has designated to the governmental entity a </a:t>
            </a:r>
            <a:r>
              <a:rPr lang="en" sz="1200" b="1">
                <a:solidFill>
                  <a:srgbClr val="434343"/>
                </a:solidFill>
              </a:rPr>
              <a:t>preferred method of communication</a:t>
            </a:r>
            <a:r>
              <a:rPr lang="en" sz="1200">
                <a:solidFill>
                  <a:srgbClr val="434343"/>
                </a:solidFill>
              </a:rPr>
              <a:t>, a governmental entity shall provide notice by:</a:t>
            </a:r>
            <a:endParaRPr sz="1200">
              <a:solidFill>
                <a:srgbClr val="434343"/>
              </a:solidFill>
            </a:endParaRPr>
          </a:p>
          <a:p>
            <a:pPr marL="0" lvl="0" indent="457200" algn="l" rtl="0">
              <a:lnSpc>
                <a:spcPct val="100000"/>
              </a:lnSpc>
              <a:spcBef>
                <a:spcPts val="0"/>
              </a:spcBef>
              <a:spcAft>
                <a:spcPts val="0"/>
              </a:spcAft>
              <a:buSzPts val="1800"/>
              <a:buNone/>
            </a:pPr>
            <a:r>
              <a:rPr lang="en" sz="1200">
                <a:solidFill>
                  <a:srgbClr val="434343"/>
                </a:solidFill>
              </a:rPr>
              <a:t>(a)(i)	</a:t>
            </a:r>
            <a:r>
              <a:rPr lang="en" sz="1200" b="1">
                <a:solidFill>
                  <a:srgbClr val="434343"/>
                </a:solidFill>
              </a:rPr>
              <a:t>email</a:t>
            </a:r>
            <a:r>
              <a:rPr lang="en" sz="1200">
                <a:solidFill>
                  <a:srgbClr val="434343"/>
                </a:solidFill>
              </a:rPr>
              <a:t>, if reasonably available and allowed by law; or</a:t>
            </a:r>
            <a:endParaRPr sz="1200">
              <a:solidFill>
                <a:srgbClr val="434343"/>
              </a:solidFill>
            </a:endParaRPr>
          </a:p>
          <a:p>
            <a:pPr marL="457200" lvl="0" indent="457200" algn="l" rtl="0">
              <a:lnSpc>
                <a:spcPct val="100000"/>
              </a:lnSpc>
              <a:spcBef>
                <a:spcPts val="0"/>
              </a:spcBef>
              <a:spcAft>
                <a:spcPts val="0"/>
              </a:spcAft>
              <a:buSzPts val="1800"/>
              <a:buNone/>
            </a:pPr>
            <a:r>
              <a:rPr lang="en" sz="1200">
                <a:solidFill>
                  <a:srgbClr val="434343"/>
                </a:solidFill>
              </a:rPr>
              <a:t>(ii)	</a:t>
            </a:r>
            <a:r>
              <a:rPr lang="en" sz="1200" b="1">
                <a:solidFill>
                  <a:srgbClr val="434343"/>
                </a:solidFill>
              </a:rPr>
              <a:t>mail</a:t>
            </a:r>
            <a:r>
              <a:rPr lang="en" sz="1200">
                <a:solidFill>
                  <a:srgbClr val="434343"/>
                </a:solidFill>
              </a:rPr>
              <a:t>; and</a:t>
            </a:r>
            <a:endParaRPr sz="1200">
              <a:solidFill>
                <a:srgbClr val="434343"/>
              </a:solidFill>
            </a:endParaRPr>
          </a:p>
          <a:p>
            <a:pPr marL="457200" lvl="0" indent="0" algn="l" rtl="0">
              <a:lnSpc>
                <a:spcPct val="100000"/>
              </a:lnSpc>
              <a:spcBef>
                <a:spcPts val="0"/>
              </a:spcBef>
              <a:spcAft>
                <a:spcPts val="0"/>
              </a:spcAft>
              <a:buSzPts val="1800"/>
              <a:buNone/>
            </a:pPr>
            <a:r>
              <a:rPr lang="en" sz="1200">
                <a:solidFill>
                  <a:srgbClr val="434343"/>
                </a:solidFill>
              </a:rPr>
              <a:t>(b)	one of the following methods, if the individual's contact information is reasonably available and the method is allowed by law:</a:t>
            </a:r>
            <a:endParaRPr sz="1200">
              <a:solidFill>
                <a:srgbClr val="434343"/>
              </a:solidFill>
            </a:endParaRPr>
          </a:p>
          <a:p>
            <a:pPr marL="914400" lvl="0" indent="0" algn="l" rtl="0">
              <a:lnSpc>
                <a:spcPct val="100000"/>
              </a:lnSpc>
              <a:spcBef>
                <a:spcPts val="0"/>
              </a:spcBef>
              <a:spcAft>
                <a:spcPts val="0"/>
              </a:spcAft>
              <a:buSzPts val="1800"/>
              <a:buNone/>
            </a:pPr>
            <a:r>
              <a:rPr lang="en" sz="1200">
                <a:solidFill>
                  <a:srgbClr val="434343"/>
                </a:solidFill>
              </a:rPr>
              <a:t>(i)	</a:t>
            </a:r>
            <a:r>
              <a:rPr lang="en" sz="1200" b="1">
                <a:solidFill>
                  <a:srgbClr val="434343"/>
                </a:solidFill>
              </a:rPr>
              <a:t>text message</a:t>
            </a:r>
            <a:r>
              <a:rPr lang="en" sz="1200">
                <a:solidFill>
                  <a:srgbClr val="434343"/>
                </a:solidFill>
              </a:rPr>
              <a:t> with a summary of the data breach notice and instructions for accessing the full notice; or</a:t>
            </a:r>
            <a:endParaRPr sz="1200">
              <a:solidFill>
                <a:srgbClr val="434343"/>
              </a:solidFill>
            </a:endParaRPr>
          </a:p>
          <a:p>
            <a:pPr marL="914400" lvl="0" indent="0" algn="l" rtl="0">
              <a:lnSpc>
                <a:spcPct val="100000"/>
              </a:lnSpc>
              <a:spcBef>
                <a:spcPts val="0"/>
              </a:spcBef>
              <a:spcAft>
                <a:spcPts val="0"/>
              </a:spcAft>
              <a:buSzPts val="1800"/>
              <a:buNone/>
            </a:pPr>
            <a:r>
              <a:rPr lang="en" sz="1200">
                <a:solidFill>
                  <a:srgbClr val="434343"/>
                </a:solidFill>
              </a:rPr>
              <a:t>(ii)	</a:t>
            </a:r>
            <a:r>
              <a:rPr lang="en" sz="1200" b="1">
                <a:solidFill>
                  <a:srgbClr val="434343"/>
                </a:solidFill>
              </a:rPr>
              <a:t>telephone message</a:t>
            </a:r>
            <a:r>
              <a:rPr lang="en" sz="1200">
                <a:solidFill>
                  <a:srgbClr val="434343"/>
                </a:solidFill>
              </a:rPr>
              <a:t> with a summary of the data breach notice and instructions for accessing the full data breach notice.</a:t>
            </a:r>
            <a:endParaRPr sz="1200">
              <a:solidFill>
                <a:srgbClr val="434343"/>
              </a:solidFill>
            </a:endParaRPr>
          </a:p>
          <a:p>
            <a:pPr marL="0" lvl="0" indent="0" algn="l" rtl="0">
              <a:lnSpc>
                <a:spcPct val="100000"/>
              </a:lnSpc>
              <a:spcBef>
                <a:spcPts val="0"/>
              </a:spcBef>
              <a:spcAft>
                <a:spcPts val="0"/>
              </a:spcAft>
              <a:buSzPts val="1800"/>
              <a:buNone/>
            </a:pPr>
            <a:r>
              <a:rPr lang="en" sz="1200">
                <a:solidFill>
                  <a:srgbClr val="434343"/>
                </a:solidFill>
              </a:rPr>
              <a:t>(5)	A governmental entity shall also provide a data breach notice in a manner that is reasonably </a:t>
            </a:r>
            <a:r>
              <a:rPr lang="en" sz="1200" b="1">
                <a:solidFill>
                  <a:srgbClr val="434343"/>
                </a:solidFill>
              </a:rPr>
              <a:t>calculated to have the best chance of being received</a:t>
            </a:r>
            <a:r>
              <a:rPr lang="en" sz="1200">
                <a:solidFill>
                  <a:srgbClr val="434343"/>
                </a:solidFill>
              </a:rPr>
              <a:t> by the affected individual or the legal guardian of an individual, such as through a press release, posting on appropriate social media accounts, or publishing notice in a newspaper of general circulation when:</a:t>
            </a:r>
            <a:endParaRPr sz="1200">
              <a:solidFill>
                <a:srgbClr val="434343"/>
              </a:solidFill>
            </a:endParaRPr>
          </a:p>
          <a:p>
            <a:pPr marL="0" lvl="0" indent="457200" algn="l" rtl="0">
              <a:lnSpc>
                <a:spcPct val="100000"/>
              </a:lnSpc>
              <a:spcBef>
                <a:spcPts val="0"/>
              </a:spcBef>
              <a:spcAft>
                <a:spcPts val="0"/>
              </a:spcAft>
              <a:buSzPts val="1800"/>
              <a:buNone/>
            </a:pPr>
            <a:r>
              <a:rPr lang="en" sz="1200">
                <a:solidFill>
                  <a:srgbClr val="434343"/>
                </a:solidFill>
              </a:rPr>
              <a:t>(a)	a data breach affects more than 500 individuals; and</a:t>
            </a:r>
            <a:endParaRPr sz="1200">
              <a:solidFill>
                <a:srgbClr val="434343"/>
              </a:solidFill>
            </a:endParaRPr>
          </a:p>
          <a:p>
            <a:pPr marL="457200" lvl="0" indent="0" algn="l" rtl="0">
              <a:lnSpc>
                <a:spcPct val="100000"/>
              </a:lnSpc>
              <a:spcBef>
                <a:spcPts val="0"/>
              </a:spcBef>
              <a:spcAft>
                <a:spcPts val="0"/>
              </a:spcAft>
              <a:buSzPts val="1800"/>
              <a:buNone/>
            </a:pPr>
            <a:r>
              <a:rPr lang="en" sz="1200">
                <a:solidFill>
                  <a:srgbClr val="434343"/>
                </a:solidFill>
              </a:rPr>
              <a:t>(b)	a governmental entity is unable to obtain an individual's contact information to provide notice for any method listed in Subsection (4).</a:t>
            </a:r>
            <a:endParaRPr sz="1200">
              <a:solidFill>
                <a:srgbClr val="434343"/>
              </a:solidFill>
            </a:endParaRPr>
          </a:p>
          <a:p>
            <a:pPr marL="0" lvl="0" indent="0" algn="l" rtl="0">
              <a:lnSpc>
                <a:spcPct val="100000"/>
              </a:lnSpc>
              <a:spcBef>
                <a:spcPts val="600"/>
              </a:spcBef>
              <a:spcAft>
                <a:spcPts val="0"/>
              </a:spcAft>
              <a:buSzPts val="1800"/>
              <a:buNone/>
            </a:pPr>
            <a:endParaRPr sz="1200">
              <a:solidFill>
                <a:srgbClr val="434343"/>
              </a:solidFill>
            </a:endParaRPr>
          </a:p>
        </p:txBody>
      </p:sp>
      <p:sp>
        <p:nvSpPr>
          <p:cNvPr id="306" name="Google Shape;306;g28167dbeb15_0_36"/>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23</a:t>
            </a:fld>
            <a:endParaRPr/>
          </a:p>
        </p:txBody>
      </p:sp>
      <p:sp>
        <p:nvSpPr>
          <p:cNvPr id="307" name="Google Shape;307;g28167dbeb15_0_36">
            <a:hlinkClick r:id="rId3"/>
          </p:cNvPr>
          <p:cNvSpPr/>
          <p:nvPr/>
        </p:nvSpPr>
        <p:spPr>
          <a:xfrm>
            <a:off x="6910075" y="4302625"/>
            <a:ext cx="1570500" cy="577800"/>
          </a:xfrm>
          <a:prstGeom prst="roundRect">
            <a:avLst>
              <a:gd name="adj" fmla="val 16667"/>
            </a:avLst>
          </a:prstGeom>
          <a:solidFill>
            <a:srgbClr val="2D4E6A"/>
          </a:solidFill>
          <a:ln w="25400" cap="flat" cmpd="sng">
            <a:solidFill>
              <a:srgbClr val="2D4E6A"/>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600"/>
              </a:spcBef>
              <a:spcAft>
                <a:spcPts val="0"/>
              </a:spcAft>
              <a:buClr>
                <a:srgbClr val="000000"/>
              </a:buClr>
              <a:buSzPts val="1800"/>
              <a:buFont typeface="Arial"/>
              <a:buNone/>
            </a:pPr>
            <a:r>
              <a:rPr lang="en" sz="1200">
                <a:solidFill>
                  <a:schemeClr val="lt1"/>
                </a:solidFill>
                <a:latin typeface="Montserrat"/>
                <a:ea typeface="Montserrat"/>
                <a:cs typeface="Montserrat"/>
                <a:sym typeface="Montserrat"/>
              </a:rPr>
              <a:t>63A-19-406(4)&amp;(5)</a:t>
            </a:r>
            <a:endParaRPr sz="1300" b="0" i="0" u="none" strike="noStrike" cap="non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3b2aca726d4_0_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24</a:t>
            </a:fld>
            <a:endParaRPr/>
          </a:p>
        </p:txBody>
      </p:sp>
      <p:sp>
        <p:nvSpPr>
          <p:cNvPr id="313" name="Google Shape;313;g3b2aca726d4_0_1"/>
          <p:cNvSpPr txBox="1">
            <a:spLocks noGrp="1"/>
          </p:cNvSpPr>
          <p:nvPr>
            <p:ph type="title" idx="4294967295"/>
          </p:nvPr>
        </p:nvSpPr>
        <p:spPr>
          <a:xfrm>
            <a:off x="114950" y="125124"/>
            <a:ext cx="6462600" cy="508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600"/>
              </a:spcBef>
              <a:spcAft>
                <a:spcPts val="0"/>
              </a:spcAft>
              <a:buClr>
                <a:srgbClr val="000000"/>
              </a:buClr>
              <a:buSzPts val="1800"/>
              <a:buFont typeface="Arial"/>
              <a:buNone/>
            </a:pPr>
            <a:r>
              <a:rPr lang="en" sz="3000" b="1">
                <a:solidFill>
                  <a:srgbClr val="434343"/>
                </a:solidFill>
              </a:rPr>
              <a:t>Notice Template</a:t>
            </a:r>
            <a:endParaRPr sz="3000" b="1">
              <a:solidFill>
                <a:srgbClr val="434343"/>
              </a:solidFill>
            </a:endParaRPr>
          </a:p>
        </p:txBody>
      </p:sp>
      <p:pic>
        <p:nvPicPr>
          <p:cNvPr id="314" name="Google Shape;314;g3b2aca726d4_0_1"/>
          <p:cNvPicPr preferRelativeResize="0"/>
          <p:nvPr/>
        </p:nvPicPr>
        <p:blipFill>
          <a:blip r:embed="rId3">
            <a:alphaModFix/>
          </a:blip>
          <a:stretch>
            <a:fillRect/>
          </a:stretch>
        </p:blipFill>
        <p:spPr>
          <a:xfrm>
            <a:off x="2946014" y="864915"/>
            <a:ext cx="3276275" cy="3529200"/>
          </a:xfrm>
          <a:prstGeom prst="rect">
            <a:avLst/>
          </a:prstGeom>
          <a:noFill/>
          <a:ln>
            <a:noFill/>
          </a:ln>
        </p:spPr>
      </p:pic>
      <p:pic>
        <p:nvPicPr>
          <p:cNvPr id="315" name="Google Shape;315;g3b2aca726d4_0_1"/>
          <p:cNvPicPr preferRelativeResize="0"/>
          <p:nvPr/>
        </p:nvPicPr>
        <p:blipFill>
          <a:blip r:embed="rId4">
            <a:alphaModFix/>
          </a:blip>
          <a:stretch>
            <a:fillRect/>
          </a:stretch>
        </p:blipFill>
        <p:spPr>
          <a:xfrm>
            <a:off x="6098575" y="846598"/>
            <a:ext cx="2930700" cy="3496724"/>
          </a:xfrm>
          <a:prstGeom prst="rect">
            <a:avLst/>
          </a:prstGeom>
          <a:noFill/>
          <a:ln>
            <a:noFill/>
          </a:ln>
        </p:spPr>
      </p:pic>
      <p:pic>
        <p:nvPicPr>
          <p:cNvPr id="316" name="Google Shape;316;g3b2aca726d4_0_1"/>
          <p:cNvPicPr preferRelativeResize="0"/>
          <p:nvPr/>
        </p:nvPicPr>
        <p:blipFill>
          <a:blip r:embed="rId5">
            <a:alphaModFix/>
          </a:blip>
          <a:stretch>
            <a:fillRect/>
          </a:stretch>
        </p:blipFill>
        <p:spPr>
          <a:xfrm>
            <a:off x="184900" y="855649"/>
            <a:ext cx="2784325" cy="356626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3b2aca726d4_0_151"/>
          <p:cNvSpPr txBox="1">
            <a:spLocks noGrp="1"/>
          </p:cNvSpPr>
          <p:nvPr>
            <p:ph type="title"/>
          </p:nvPr>
        </p:nvSpPr>
        <p:spPr>
          <a:xfrm>
            <a:off x="170650" y="148322"/>
            <a:ext cx="6462600" cy="651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600"/>
              </a:spcBef>
              <a:spcAft>
                <a:spcPts val="0"/>
              </a:spcAft>
              <a:buClr>
                <a:srgbClr val="000000"/>
              </a:buClr>
              <a:buSzPts val="1800"/>
              <a:buFont typeface="Arial"/>
              <a:buNone/>
            </a:pPr>
            <a:r>
              <a:rPr lang="en" sz="2700" b="1">
                <a:solidFill>
                  <a:srgbClr val="434343"/>
                </a:solidFill>
              </a:rPr>
              <a:t>Templates</a:t>
            </a:r>
            <a:endParaRPr sz="4000" b="1">
              <a:solidFill>
                <a:srgbClr val="434343"/>
              </a:solidFill>
            </a:endParaRPr>
          </a:p>
        </p:txBody>
      </p:sp>
      <p:sp>
        <p:nvSpPr>
          <p:cNvPr id="322" name="Google Shape;322;g3b2aca726d4_0_151"/>
          <p:cNvSpPr txBox="1">
            <a:spLocks noGrp="1"/>
          </p:cNvSpPr>
          <p:nvPr>
            <p:ph type="body" idx="1"/>
          </p:nvPr>
        </p:nvSpPr>
        <p:spPr>
          <a:xfrm>
            <a:off x="555575" y="1219750"/>
            <a:ext cx="8383800" cy="2559300"/>
          </a:xfrm>
          <a:prstGeom prst="rect">
            <a:avLst/>
          </a:prstGeom>
          <a:noFill/>
          <a:ln>
            <a:noFill/>
          </a:ln>
        </p:spPr>
        <p:txBody>
          <a:bodyPr spcFirstLastPara="1" wrap="square" lIns="91425" tIns="91425" rIns="91425" bIns="91425" anchor="t" anchorCtr="0">
            <a:noAutofit/>
          </a:bodyPr>
          <a:lstStyle/>
          <a:p>
            <a:pPr marL="914400" lvl="0" indent="-349250" algn="l" rtl="0">
              <a:lnSpc>
                <a:spcPct val="100000"/>
              </a:lnSpc>
              <a:spcBef>
                <a:spcPts val="600"/>
              </a:spcBef>
              <a:spcAft>
                <a:spcPts val="0"/>
              </a:spcAft>
              <a:buClr>
                <a:srgbClr val="434343"/>
              </a:buClr>
              <a:buSzPts val="1900"/>
              <a:buChar char="❏"/>
            </a:pPr>
            <a:r>
              <a:rPr lang="en" sz="1900" dirty="0">
                <a:solidFill>
                  <a:srgbClr val="434343"/>
                </a:solidFill>
              </a:rPr>
              <a:t>Incident Report </a:t>
            </a:r>
            <a:r>
              <a:rPr lang="en" sz="1900" i="1" dirty="0">
                <a:solidFill>
                  <a:srgbClr val="434343"/>
                </a:solidFill>
              </a:rPr>
              <a:t>(coming soon)</a:t>
            </a:r>
            <a:endParaRPr sz="1900" i="1" dirty="0">
              <a:solidFill>
                <a:srgbClr val="434343"/>
              </a:solidFill>
            </a:endParaRPr>
          </a:p>
          <a:p>
            <a:pPr marL="914400" indent="-349250">
              <a:spcBef>
                <a:spcPts val="0"/>
              </a:spcBef>
              <a:buClr>
                <a:srgbClr val="434343"/>
              </a:buClr>
              <a:buSzPts val="1900"/>
              <a:buFont typeface="Montserrat"/>
              <a:buChar char="❏"/>
            </a:pPr>
            <a:r>
              <a:rPr lang="en" sz="1900" dirty="0">
                <a:solidFill>
                  <a:srgbClr val="434343"/>
                </a:solidFill>
              </a:rPr>
              <a:t>Attestation of Destroyed Data </a:t>
            </a:r>
            <a:r>
              <a:rPr lang="en-US" sz="1900" i="1" dirty="0">
                <a:solidFill>
                  <a:srgbClr val="434343"/>
                </a:solidFill>
              </a:rPr>
              <a:t>(coming soon)</a:t>
            </a:r>
            <a:endParaRPr sz="1900" dirty="0">
              <a:solidFill>
                <a:srgbClr val="434343"/>
              </a:solidFill>
            </a:endParaRPr>
          </a:p>
          <a:p>
            <a:pPr marL="914400" indent="-349250">
              <a:spcBef>
                <a:spcPts val="0"/>
              </a:spcBef>
              <a:buClr>
                <a:srgbClr val="434343"/>
              </a:buClr>
              <a:buSzPts val="1900"/>
              <a:buFont typeface="Montserrat"/>
              <a:buChar char="❏"/>
            </a:pPr>
            <a:r>
              <a:rPr lang="en" sz="1900" dirty="0">
                <a:solidFill>
                  <a:srgbClr val="434343"/>
                </a:solidFill>
              </a:rPr>
              <a:t>Incident Response Team Report </a:t>
            </a:r>
            <a:r>
              <a:rPr lang="en-US" sz="1900" i="1">
                <a:solidFill>
                  <a:srgbClr val="434343"/>
                </a:solidFill>
              </a:rPr>
              <a:t>(coming soon)</a:t>
            </a:r>
            <a:endParaRPr sz="1900" dirty="0">
              <a:solidFill>
                <a:srgbClr val="434343"/>
              </a:solidFill>
            </a:endParaRPr>
          </a:p>
          <a:p>
            <a:pPr marL="914400" lvl="0" indent="-349250" algn="l" rtl="0">
              <a:lnSpc>
                <a:spcPct val="100000"/>
              </a:lnSpc>
              <a:spcBef>
                <a:spcPts val="0"/>
              </a:spcBef>
              <a:spcAft>
                <a:spcPts val="0"/>
              </a:spcAft>
              <a:buSzPts val="1900"/>
              <a:buChar char="❏"/>
            </a:pPr>
            <a:r>
              <a:rPr lang="en" sz="1900" u="sng" dirty="0">
                <a:solidFill>
                  <a:schemeClr val="hlink"/>
                </a:solidFill>
                <a:hlinkClick r:id="rId4"/>
              </a:rPr>
              <a:t>Incident Response Policy</a:t>
            </a:r>
            <a:r>
              <a:rPr lang="en" sz="1900" dirty="0"/>
              <a:t> </a:t>
            </a:r>
            <a:r>
              <a:rPr lang="en" sz="1900" i="1" dirty="0">
                <a:solidFill>
                  <a:srgbClr val="434343"/>
                </a:solidFill>
              </a:rPr>
              <a:t>(located in Privacy Policy Template) </a:t>
            </a:r>
            <a:endParaRPr sz="1900" i="1" dirty="0">
              <a:solidFill>
                <a:srgbClr val="434343"/>
              </a:solidFill>
            </a:endParaRPr>
          </a:p>
          <a:p>
            <a:pPr marL="914400" lvl="0" indent="-349250" algn="l" rtl="0">
              <a:lnSpc>
                <a:spcPct val="100000"/>
              </a:lnSpc>
              <a:spcBef>
                <a:spcPts val="0"/>
              </a:spcBef>
              <a:spcAft>
                <a:spcPts val="0"/>
              </a:spcAft>
              <a:buSzPts val="1900"/>
              <a:buChar char="❏"/>
            </a:pPr>
            <a:r>
              <a:rPr lang="en" sz="1900" u="sng" dirty="0">
                <a:solidFill>
                  <a:schemeClr val="hlink"/>
                </a:solidFill>
                <a:hlinkClick r:id="rId5"/>
              </a:rPr>
              <a:t>Cyber </a:t>
            </a:r>
            <a:r>
              <a:rPr lang="en" sz="1900" u="sng" dirty="0">
                <a:solidFill>
                  <a:schemeClr val="hlink"/>
                </a:solidFill>
                <a:hlinkClick r:id="rId5"/>
              </a:rPr>
              <a:t>Security Incident Response Plan Procedure</a:t>
            </a:r>
            <a:r>
              <a:rPr lang="en" sz="1900" dirty="0"/>
              <a:t> </a:t>
            </a:r>
            <a:endParaRPr sz="1900" dirty="0"/>
          </a:p>
        </p:txBody>
      </p:sp>
      <p:sp>
        <p:nvSpPr>
          <p:cNvPr id="323" name="Google Shape;323;g3b2aca726d4_0_15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25</a:t>
            </a:fld>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2f31e28de69_0_12"/>
          <p:cNvSpPr txBox="1">
            <a:spLocks noGrp="1"/>
          </p:cNvSpPr>
          <p:nvPr>
            <p:ph type="title"/>
          </p:nvPr>
        </p:nvSpPr>
        <p:spPr>
          <a:xfrm>
            <a:off x="152075" y="135925"/>
            <a:ext cx="6462600" cy="52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600"/>
              </a:spcBef>
              <a:spcAft>
                <a:spcPts val="0"/>
              </a:spcAft>
              <a:buClr>
                <a:srgbClr val="000000"/>
              </a:buClr>
              <a:buSzPts val="1800"/>
              <a:buFont typeface="Arial"/>
              <a:buNone/>
            </a:pPr>
            <a:r>
              <a:rPr lang="en" sz="3000" b="1">
                <a:solidFill>
                  <a:srgbClr val="434343"/>
                </a:solidFill>
              </a:rPr>
              <a:t>Scenarios</a:t>
            </a:r>
            <a:endParaRPr sz="3000" b="1">
              <a:solidFill>
                <a:srgbClr val="434343"/>
              </a:solidFill>
            </a:endParaRPr>
          </a:p>
        </p:txBody>
      </p:sp>
      <p:sp>
        <p:nvSpPr>
          <p:cNvPr id="335" name="Google Shape;335;g2f31e28de69_0_12"/>
          <p:cNvSpPr txBox="1">
            <a:spLocks noGrp="1"/>
          </p:cNvSpPr>
          <p:nvPr>
            <p:ph type="body" idx="1"/>
          </p:nvPr>
        </p:nvSpPr>
        <p:spPr>
          <a:xfrm>
            <a:off x="405200" y="940350"/>
            <a:ext cx="8491200" cy="2943900"/>
          </a:xfrm>
          <a:prstGeom prst="rect">
            <a:avLst/>
          </a:prstGeom>
          <a:noFill/>
          <a:ln>
            <a:noFill/>
          </a:ln>
        </p:spPr>
        <p:txBody>
          <a:bodyPr spcFirstLastPara="1" wrap="square" lIns="91425" tIns="91425" rIns="91425" bIns="91425" anchor="t" anchorCtr="0">
            <a:noAutofit/>
          </a:bodyPr>
          <a:lstStyle/>
          <a:p>
            <a:pPr marL="457200" lvl="0" indent="-342900" algn="l" rtl="0">
              <a:spcBef>
                <a:spcPts val="600"/>
              </a:spcBef>
              <a:spcAft>
                <a:spcPts val="0"/>
              </a:spcAft>
              <a:buClr>
                <a:srgbClr val="434343"/>
              </a:buClr>
              <a:buSzPts val="1800"/>
              <a:buChar char="●"/>
            </a:pPr>
            <a:r>
              <a:rPr lang="en" sz="1800">
                <a:solidFill>
                  <a:srgbClr val="434343"/>
                </a:solidFill>
              </a:rPr>
              <a:t>Personal data is emailed to an unintended recipient.</a:t>
            </a:r>
            <a:endParaRPr sz="1800">
              <a:solidFill>
                <a:srgbClr val="434343"/>
              </a:solidFill>
            </a:endParaRPr>
          </a:p>
          <a:p>
            <a:pPr marL="457200" lvl="0" indent="-342900" algn="l" rtl="0">
              <a:spcBef>
                <a:spcPts val="0"/>
              </a:spcBef>
              <a:spcAft>
                <a:spcPts val="0"/>
              </a:spcAft>
              <a:buClr>
                <a:srgbClr val="434343"/>
              </a:buClr>
              <a:buSzPts val="1800"/>
              <a:buChar char="●"/>
            </a:pPr>
            <a:r>
              <a:rPr lang="en" sz="1800">
                <a:solidFill>
                  <a:srgbClr val="434343"/>
                </a:solidFill>
              </a:rPr>
              <a:t>A file containing personal information is left in a public or unsecured location.</a:t>
            </a:r>
            <a:endParaRPr sz="1800">
              <a:solidFill>
                <a:srgbClr val="434343"/>
              </a:solidFill>
            </a:endParaRPr>
          </a:p>
          <a:p>
            <a:pPr marL="457200" lvl="0" indent="-342900" algn="l" rtl="0">
              <a:spcBef>
                <a:spcPts val="0"/>
              </a:spcBef>
              <a:spcAft>
                <a:spcPts val="0"/>
              </a:spcAft>
              <a:buClr>
                <a:srgbClr val="434343"/>
              </a:buClr>
              <a:buSzPts val="1800"/>
              <a:buChar char="●"/>
            </a:pPr>
            <a:r>
              <a:rPr lang="en" sz="1800">
                <a:solidFill>
                  <a:srgbClr val="434343"/>
                </a:solidFill>
              </a:rPr>
              <a:t>Following an individual’s death, relatives discover a box of old work files containing personal information and deliver it to an office.</a:t>
            </a:r>
            <a:endParaRPr sz="1800">
              <a:solidFill>
                <a:srgbClr val="434343"/>
              </a:solidFill>
            </a:endParaRPr>
          </a:p>
          <a:p>
            <a:pPr marL="457200" lvl="0" indent="-342900" algn="l" rtl="0">
              <a:spcBef>
                <a:spcPts val="0"/>
              </a:spcBef>
              <a:spcAft>
                <a:spcPts val="0"/>
              </a:spcAft>
              <a:buClr>
                <a:srgbClr val="434343"/>
              </a:buClr>
              <a:buSzPts val="1800"/>
              <a:buChar char="●"/>
            </a:pPr>
            <a:r>
              <a:rPr lang="en" sz="1800">
                <a:solidFill>
                  <a:srgbClr val="434343"/>
                </a:solidFill>
              </a:rPr>
              <a:t>During a website review, you discover a third-party cookie has been collecting data for an unknown period of time.</a:t>
            </a:r>
            <a:endParaRPr sz="1800">
              <a:solidFill>
                <a:srgbClr val="434343"/>
              </a:solidFill>
            </a:endParaRPr>
          </a:p>
          <a:p>
            <a:pPr marL="457200" lvl="0" indent="-342900" algn="l" rtl="0">
              <a:spcBef>
                <a:spcPts val="0"/>
              </a:spcBef>
              <a:spcAft>
                <a:spcPts val="0"/>
              </a:spcAft>
              <a:buClr>
                <a:srgbClr val="434343"/>
              </a:buClr>
              <a:buSzPts val="1800"/>
              <a:buChar char="●"/>
            </a:pPr>
            <a:r>
              <a:rPr lang="en" sz="1800">
                <a:solidFill>
                  <a:srgbClr val="434343"/>
                </a:solidFill>
              </a:rPr>
              <a:t>An incorrect file containing personal information is shared with another governmental entity.</a:t>
            </a:r>
            <a:endParaRPr sz="1800">
              <a:solidFill>
                <a:srgbClr val="434343"/>
              </a:solidFill>
            </a:endParaRPr>
          </a:p>
          <a:p>
            <a:pPr marL="0" lvl="0" indent="0" algn="l" rtl="0">
              <a:lnSpc>
                <a:spcPct val="100000"/>
              </a:lnSpc>
              <a:spcBef>
                <a:spcPts val="600"/>
              </a:spcBef>
              <a:spcAft>
                <a:spcPts val="0"/>
              </a:spcAft>
              <a:buNone/>
            </a:pPr>
            <a:endParaRPr sz="1800">
              <a:solidFill>
                <a:srgbClr val="434343"/>
              </a:solidFill>
            </a:endParaRPr>
          </a:p>
          <a:p>
            <a:pPr marL="0" lvl="0" indent="0" algn="l" rtl="0">
              <a:lnSpc>
                <a:spcPct val="100000"/>
              </a:lnSpc>
              <a:spcBef>
                <a:spcPts val="600"/>
              </a:spcBef>
              <a:spcAft>
                <a:spcPts val="0"/>
              </a:spcAft>
              <a:buSzPts val="1800"/>
              <a:buNone/>
            </a:pPr>
            <a:endParaRPr sz="600">
              <a:solidFill>
                <a:srgbClr val="434343"/>
              </a:solidFill>
            </a:endParaRPr>
          </a:p>
          <a:p>
            <a:pPr marL="0" lvl="0" indent="0" algn="l" rtl="0">
              <a:lnSpc>
                <a:spcPct val="100000"/>
              </a:lnSpc>
              <a:spcBef>
                <a:spcPts val="600"/>
              </a:spcBef>
              <a:spcAft>
                <a:spcPts val="0"/>
              </a:spcAft>
              <a:buSzPts val="1800"/>
              <a:buNone/>
            </a:pPr>
            <a:endParaRPr sz="600">
              <a:solidFill>
                <a:srgbClr val="434343"/>
              </a:solidFill>
            </a:endParaRPr>
          </a:p>
          <a:p>
            <a:pPr marL="0" lvl="0" indent="0" algn="l" rtl="0">
              <a:lnSpc>
                <a:spcPct val="100000"/>
              </a:lnSpc>
              <a:spcBef>
                <a:spcPts val="600"/>
              </a:spcBef>
              <a:spcAft>
                <a:spcPts val="0"/>
              </a:spcAft>
              <a:buSzPts val="1800"/>
              <a:buNone/>
            </a:pPr>
            <a:endParaRPr sz="600">
              <a:solidFill>
                <a:srgbClr val="434343"/>
              </a:solidFill>
            </a:endParaRPr>
          </a:p>
        </p:txBody>
      </p:sp>
      <p:sp>
        <p:nvSpPr>
          <p:cNvPr id="336" name="Google Shape;336;g2f31e28de69_0_12"/>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26</a:t>
            </a:fld>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4"/>
          <p:cNvSpPr txBox="1">
            <a:spLocks noGrp="1"/>
          </p:cNvSpPr>
          <p:nvPr>
            <p:ph type="sldNum" idx="12"/>
          </p:nvPr>
        </p:nvSpPr>
        <p:spPr>
          <a:xfrm>
            <a:off x="-125" y="4830281"/>
            <a:ext cx="91440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27</a:t>
            </a:fld>
            <a:endParaRPr/>
          </a:p>
        </p:txBody>
      </p:sp>
      <p:sp>
        <p:nvSpPr>
          <p:cNvPr id="329" name="Google Shape;329;p14"/>
          <p:cNvSpPr txBox="1"/>
          <p:nvPr/>
        </p:nvSpPr>
        <p:spPr>
          <a:xfrm>
            <a:off x="0" y="4105975"/>
            <a:ext cx="9144000" cy="68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707070"/>
                </a:solidFill>
                <a:latin typeface="Montserrat"/>
                <a:ea typeface="Montserrat"/>
                <a:cs typeface="Montserrat"/>
                <a:sym typeface="Montserrat"/>
              </a:rPr>
              <a:t>Visit us at: </a:t>
            </a:r>
            <a:r>
              <a:rPr lang="en" sz="1600" b="0" i="0" u="sng" strike="noStrike" cap="none">
                <a:solidFill>
                  <a:srgbClr val="5971FF"/>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privacy.utah.gov</a:t>
            </a:r>
            <a:endParaRPr sz="1600" b="0" i="0" u="none" strike="noStrike" cap="none">
              <a:solidFill>
                <a:srgbClr val="70707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707070"/>
                </a:solidFill>
                <a:latin typeface="Montserrat"/>
                <a:ea typeface="Montserrat"/>
                <a:cs typeface="Montserrat"/>
                <a:sym typeface="Montserrat"/>
              </a:rPr>
              <a:t>Or email us at </a:t>
            </a:r>
            <a:r>
              <a:rPr lang="en" sz="1600" b="0" i="0" u="sng" strike="noStrike" cap="none">
                <a:solidFill>
                  <a:srgbClr val="5971FF"/>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officeofdataprivacy@utah.gov</a:t>
            </a:r>
            <a:endParaRPr sz="1600" b="0" i="0" u="none" strike="noStrike" cap="none">
              <a:solidFill>
                <a:srgbClr val="70707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707070"/>
                </a:solidFill>
                <a:latin typeface="Montserrat"/>
                <a:ea typeface="Montserrat"/>
                <a:cs typeface="Montserrat"/>
                <a:sym typeface="Montserrat"/>
              </a:rPr>
              <a:t> </a:t>
            </a:r>
            <a:endParaRPr sz="1600" b="0" i="0" u="none" strike="noStrike" cap="none">
              <a:solidFill>
                <a:srgbClr val="707070"/>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2f34e0b38e1_0_0"/>
          <p:cNvSpPr txBox="1">
            <a:spLocks noGrp="1"/>
          </p:cNvSpPr>
          <p:nvPr>
            <p:ph type="body" idx="1"/>
          </p:nvPr>
        </p:nvSpPr>
        <p:spPr>
          <a:xfrm>
            <a:off x="543175" y="765738"/>
            <a:ext cx="8247900" cy="282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800"/>
              <a:buNone/>
            </a:pPr>
            <a:r>
              <a:rPr lang="en" sz="1800" b="1">
                <a:solidFill>
                  <a:srgbClr val="434343"/>
                </a:solidFill>
              </a:rPr>
              <a:t>GDPA </a:t>
            </a:r>
            <a:endParaRPr sz="1800" b="1">
              <a:solidFill>
                <a:srgbClr val="434343"/>
              </a:solidFill>
            </a:endParaRPr>
          </a:p>
          <a:p>
            <a:pPr marL="457200" lvl="0" indent="-342900" algn="l" rtl="0">
              <a:lnSpc>
                <a:spcPct val="100000"/>
              </a:lnSpc>
              <a:spcBef>
                <a:spcPts val="600"/>
              </a:spcBef>
              <a:spcAft>
                <a:spcPts val="0"/>
              </a:spcAft>
              <a:buClr>
                <a:srgbClr val="434343"/>
              </a:buClr>
              <a:buSzPts val="1800"/>
              <a:buChar char="-"/>
            </a:pPr>
            <a:r>
              <a:rPr lang="en" sz="1800">
                <a:solidFill>
                  <a:srgbClr val="434343"/>
                </a:solidFill>
              </a:rPr>
              <a:t>"</a:t>
            </a:r>
            <a:r>
              <a:rPr lang="en" sz="1800" b="1">
                <a:solidFill>
                  <a:srgbClr val="434343"/>
                </a:solidFill>
              </a:rPr>
              <a:t>Data breach</a:t>
            </a:r>
            <a:r>
              <a:rPr lang="en" sz="1800">
                <a:solidFill>
                  <a:srgbClr val="434343"/>
                </a:solidFill>
              </a:rPr>
              <a:t>" means the unauthorized access, acquisition, disclosure, loss of access, or destruction of personal data held by a governmental entity, unless the governmental entity concludes, according to standards established by the Cyber Center, that there is a low probability that personal data has been compromised.</a:t>
            </a:r>
            <a:endParaRPr sz="1800">
              <a:solidFill>
                <a:srgbClr val="434343"/>
              </a:solidFill>
            </a:endParaRPr>
          </a:p>
          <a:p>
            <a:pPr marL="457200" lvl="0" indent="-342900" algn="l" rtl="0">
              <a:lnSpc>
                <a:spcPct val="100000"/>
              </a:lnSpc>
              <a:spcBef>
                <a:spcPts val="0"/>
              </a:spcBef>
              <a:spcAft>
                <a:spcPts val="0"/>
              </a:spcAft>
              <a:buClr>
                <a:srgbClr val="434343"/>
              </a:buClr>
              <a:buSzPts val="1800"/>
              <a:buChar char="-"/>
            </a:pPr>
            <a:r>
              <a:rPr lang="en" sz="1800">
                <a:solidFill>
                  <a:srgbClr val="434343"/>
                </a:solidFill>
              </a:rPr>
              <a:t>"</a:t>
            </a:r>
            <a:r>
              <a:rPr lang="en" sz="1800" b="1">
                <a:solidFill>
                  <a:srgbClr val="434343"/>
                </a:solidFill>
              </a:rPr>
              <a:t>Personal data</a:t>
            </a:r>
            <a:r>
              <a:rPr lang="en" sz="1800">
                <a:solidFill>
                  <a:srgbClr val="434343"/>
                </a:solidFill>
              </a:rPr>
              <a:t>" means information that is linked or can be reasonably linked to an identified individual or an identifiable individual.</a:t>
            </a:r>
            <a:endParaRPr sz="1800">
              <a:solidFill>
                <a:srgbClr val="434343"/>
              </a:solidFill>
            </a:endParaRPr>
          </a:p>
        </p:txBody>
      </p:sp>
      <p:sp>
        <p:nvSpPr>
          <p:cNvPr id="142" name="Google Shape;142;g2f34e0b38e1_0_0"/>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3</a:t>
            </a:fld>
            <a:endParaRPr/>
          </a:p>
        </p:txBody>
      </p:sp>
      <p:sp>
        <p:nvSpPr>
          <p:cNvPr id="143" name="Google Shape;143;g2f34e0b38e1_0_0">
            <a:hlinkClick r:id="rId3"/>
          </p:cNvPr>
          <p:cNvSpPr/>
          <p:nvPr/>
        </p:nvSpPr>
        <p:spPr>
          <a:xfrm>
            <a:off x="7065075" y="4160325"/>
            <a:ext cx="1496100" cy="577800"/>
          </a:xfrm>
          <a:prstGeom prst="roundRect">
            <a:avLst>
              <a:gd name="adj" fmla="val 16667"/>
            </a:avLst>
          </a:prstGeom>
          <a:solidFill>
            <a:srgbClr val="2D4E6A"/>
          </a:solidFill>
          <a:ln w="25400" cap="flat" cmpd="sng">
            <a:solidFill>
              <a:srgbClr val="2D4E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500">
                <a:solidFill>
                  <a:srgbClr val="FFFFFF"/>
                </a:solidFill>
                <a:latin typeface="Montserrat"/>
                <a:ea typeface="Montserrat"/>
                <a:cs typeface="Montserrat"/>
                <a:sym typeface="Montserrat"/>
              </a:rPr>
              <a:t>Cyber Center</a:t>
            </a:r>
            <a:endParaRPr sz="1300" i="0" u="none" strike="noStrike" cap="none">
              <a:solidFill>
                <a:schemeClr val="lt1"/>
              </a:solidFill>
              <a:latin typeface="Montserrat"/>
              <a:ea typeface="Montserrat"/>
              <a:cs typeface="Montserrat"/>
              <a:sym typeface="Montserrat"/>
            </a:endParaRPr>
          </a:p>
        </p:txBody>
      </p:sp>
      <p:sp>
        <p:nvSpPr>
          <p:cNvPr id="144" name="Google Shape;144;g2f34e0b38e1_0_0"/>
          <p:cNvSpPr txBox="1">
            <a:spLocks noGrp="1"/>
          </p:cNvSpPr>
          <p:nvPr>
            <p:ph type="title"/>
          </p:nvPr>
        </p:nvSpPr>
        <p:spPr>
          <a:xfrm>
            <a:off x="180225" y="232525"/>
            <a:ext cx="8610900" cy="533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sz="3000" b="1">
                <a:solidFill>
                  <a:srgbClr val="434343"/>
                </a:solidFill>
              </a:rPr>
              <a:t>Definitions</a:t>
            </a:r>
            <a:endParaRPr sz="3000" b="1">
              <a:solidFill>
                <a:srgbClr val="434343"/>
              </a:solidFill>
            </a:endParaRPr>
          </a:p>
        </p:txBody>
      </p:sp>
      <p:sp>
        <p:nvSpPr>
          <p:cNvPr id="145" name="Google Shape;145;g2f34e0b38e1_0_0">
            <a:hlinkClick r:id="rId4"/>
          </p:cNvPr>
          <p:cNvSpPr/>
          <p:nvPr/>
        </p:nvSpPr>
        <p:spPr>
          <a:xfrm>
            <a:off x="5508875" y="4160325"/>
            <a:ext cx="1496100" cy="577800"/>
          </a:xfrm>
          <a:prstGeom prst="roundRect">
            <a:avLst>
              <a:gd name="adj" fmla="val 16667"/>
            </a:avLst>
          </a:prstGeom>
          <a:solidFill>
            <a:srgbClr val="2D4E6A"/>
          </a:solidFill>
          <a:ln w="25400" cap="flat" cmpd="sng">
            <a:solidFill>
              <a:srgbClr val="2D4E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500">
                <a:solidFill>
                  <a:srgbClr val="FFFFFF"/>
                </a:solidFill>
                <a:latin typeface="Montserrat"/>
                <a:ea typeface="Montserrat"/>
                <a:cs typeface="Montserrat"/>
                <a:sym typeface="Montserrat"/>
              </a:rPr>
              <a:t>GDPA</a:t>
            </a:r>
            <a:endParaRPr sz="1300" i="0" u="none" strike="noStrike" cap="none">
              <a:solidFill>
                <a:schemeClr val="lt1"/>
              </a:solidFill>
              <a:latin typeface="Montserrat"/>
              <a:ea typeface="Montserrat"/>
              <a:cs typeface="Montserrat"/>
              <a:sym typeface="Montserrat"/>
            </a:endParaRPr>
          </a:p>
        </p:txBody>
      </p:sp>
      <p:sp>
        <p:nvSpPr>
          <p:cNvPr id="146" name="Google Shape;146;g2f34e0b38e1_0_0"/>
          <p:cNvSpPr txBox="1">
            <a:spLocks noGrp="1"/>
          </p:cNvSpPr>
          <p:nvPr>
            <p:ph type="title"/>
          </p:nvPr>
        </p:nvSpPr>
        <p:spPr>
          <a:xfrm>
            <a:off x="1450150" y="3630600"/>
            <a:ext cx="3763500" cy="760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sz="1800" b="1">
                <a:solidFill>
                  <a:srgbClr val="434343"/>
                </a:solidFill>
              </a:rPr>
              <a:t>How is this different from a security incident?</a:t>
            </a:r>
            <a:endParaRPr sz="1800" b="1">
              <a:solidFill>
                <a:srgbClr val="43434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3be30977689_0_9"/>
          <p:cNvSpPr txBox="1">
            <a:spLocks noGrp="1"/>
          </p:cNvSpPr>
          <p:nvPr>
            <p:ph type="title"/>
          </p:nvPr>
        </p:nvSpPr>
        <p:spPr>
          <a:xfrm>
            <a:off x="190975" y="121100"/>
            <a:ext cx="8408100" cy="588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434343"/>
                </a:solidFill>
              </a:rPr>
              <a:t>Incident Response Life Cycle Model</a:t>
            </a:r>
            <a:endParaRPr sz="3000" b="1">
              <a:solidFill>
                <a:srgbClr val="434343"/>
              </a:solidFill>
            </a:endParaRPr>
          </a:p>
        </p:txBody>
      </p:sp>
      <p:sp>
        <p:nvSpPr>
          <p:cNvPr id="152" name="Google Shape;152;g3be30977689_0_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pic>
        <p:nvPicPr>
          <p:cNvPr id="153" name="Google Shape;153;g3be30977689_0_9"/>
          <p:cNvPicPr preferRelativeResize="0"/>
          <p:nvPr/>
        </p:nvPicPr>
        <p:blipFill>
          <a:blip r:embed="rId3">
            <a:alphaModFix/>
          </a:blip>
          <a:stretch>
            <a:fillRect/>
          </a:stretch>
        </p:blipFill>
        <p:spPr>
          <a:xfrm>
            <a:off x="1652413" y="770725"/>
            <a:ext cx="5485226" cy="41241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3b2aca726d4_0_16"/>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5</a:t>
            </a:fld>
            <a:endParaRPr/>
          </a:p>
        </p:txBody>
      </p:sp>
      <p:pic>
        <p:nvPicPr>
          <p:cNvPr id="159" name="Google Shape;159;g3b2aca726d4_0_16"/>
          <p:cNvPicPr preferRelativeResize="0"/>
          <p:nvPr/>
        </p:nvPicPr>
        <p:blipFill rotWithShape="1">
          <a:blip r:embed="rId3">
            <a:alphaModFix/>
          </a:blip>
          <a:srcRect/>
          <a:stretch/>
        </p:blipFill>
        <p:spPr>
          <a:xfrm>
            <a:off x="7431546" y="693250"/>
            <a:ext cx="1543929" cy="3756999"/>
          </a:xfrm>
          <a:prstGeom prst="rect">
            <a:avLst/>
          </a:prstGeom>
          <a:noFill/>
          <a:ln>
            <a:noFill/>
          </a:ln>
        </p:spPr>
      </p:pic>
      <p:pic>
        <p:nvPicPr>
          <p:cNvPr id="160" name="Google Shape;160;g3b2aca726d4_0_16"/>
          <p:cNvPicPr preferRelativeResize="0"/>
          <p:nvPr/>
        </p:nvPicPr>
        <p:blipFill rotWithShape="1">
          <a:blip r:embed="rId4">
            <a:alphaModFix/>
          </a:blip>
          <a:srcRect t="9739"/>
          <a:stretch/>
        </p:blipFill>
        <p:spPr>
          <a:xfrm>
            <a:off x="3007290" y="92271"/>
            <a:ext cx="4280599" cy="4816225"/>
          </a:xfrm>
          <a:prstGeom prst="rect">
            <a:avLst/>
          </a:prstGeom>
          <a:noFill/>
          <a:ln>
            <a:noFill/>
          </a:ln>
        </p:spPr>
      </p:pic>
      <p:pic>
        <p:nvPicPr>
          <p:cNvPr id="161" name="Google Shape;161;g3b2aca726d4_0_16"/>
          <p:cNvPicPr preferRelativeResize="0"/>
          <p:nvPr/>
        </p:nvPicPr>
        <p:blipFill>
          <a:blip r:embed="rId5">
            <a:alphaModFix/>
          </a:blip>
          <a:stretch>
            <a:fillRect/>
          </a:stretch>
        </p:blipFill>
        <p:spPr>
          <a:xfrm>
            <a:off x="121925" y="774000"/>
            <a:ext cx="2692199" cy="34527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f31e28de69_0_40"/>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6</a:t>
            </a:fld>
            <a:endParaRPr/>
          </a:p>
        </p:txBody>
      </p:sp>
      <p:sp>
        <p:nvSpPr>
          <p:cNvPr id="167" name="Google Shape;167;g2f31e28de69_0_40"/>
          <p:cNvSpPr txBox="1"/>
          <p:nvPr/>
        </p:nvSpPr>
        <p:spPr>
          <a:xfrm>
            <a:off x="1724025" y="1828725"/>
            <a:ext cx="5448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1" i="1" u="none" strike="noStrike" cap="none">
              <a:solidFill>
                <a:srgbClr val="000000"/>
              </a:solidFill>
              <a:latin typeface="Montserrat"/>
              <a:ea typeface="Montserrat"/>
              <a:cs typeface="Montserrat"/>
              <a:sym typeface="Montserrat"/>
            </a:endParaRPr>
          </a:p>
        </p:txBody>
      </p:sp>
      <p:sp>
        <p:nvSpPr>
          <p:cNvPr id="168" name="Google Shape;168;g2f31e28de69_0_40"/>
          <p:cNvSpPr txBox="1"/>
          <p:nvPr/>
        </p:nvSpPr>
        <p:spPr>
          <a:xfrm>
            <a:off x="595500" y="955225"/>
            <a:ext cx="5448300" cy="787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800" b="0" i="0" u="none" strike="noStrike" cap="none">
                <a:solidFill>
                  <a:srgbClr val="434343"/>
                </a:solidFill>
                <a:latin typeface="Montserrat"/>
                <a:ea typeface="Montserrat"/>
                <a:cs typeface="Montserrat"/>
                <a:sym typeface="Montserrat"/>
              </a:rPr>
              <a:t>What level of maturity do you believe your entity has with this practice?</a:t>
            </a:r>
            <a:endParaRPr sz="1800" b="0" i="0" u="none" strike="noStrike" cap="none">
              <a:solidFill>
                <a:srgbClr val="434343"/>
              </a:solidFill>
              <a:latin typeface="Montserrat"/>
              <a:ea typeface="Montserrat"/>
              <a:cs typeface="Montserrat"/>
              <a:sym typeface="Montserrat"/>
            </a:endParaRPr>
          </a:p>
        </p:txBody>
      </p:sp>
      <p:sp>
        <p:nvSpPr>
          <p:cNvPr id="169" name="Google Shape;169;g2f31e28de69_0_40"/>
          <p:cNvSpPr txBox="1">
            <a:spLocks noGrp="1"/>
          </p:cNvSpPr>
          <p:nvPr>
            <p:ph type="title" idx="4294967295"/>
          </p:nvPr>
        </p:nvSpPr>
        <p:spPr>
          <a:xfrm>
            <a:off x="88350" y="136497"/>
            <a:ext cx="6462600" cy="651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600"/>
              </a:spcBef>
              <a:spcAft>
                <a:spcPts val="0"/>
              </a:spcAft>
              <a:buClr>
                <a:srgbClr val="000000"/>
              </a:buClr>
              <a:buSzPts val="1800"/>
              <a:buFont typeface="Arial"/>
              <a:buNone/>
            </a:pPr>
            <a:r>
              <a:rPr lang="en" sz="3000" b="1">
                <a:solidFill>
                  <a:srgbClr val="434343"/>
                </a:solidFill>
              </a:rPr>
              <a:t>Annual Report</a:t>
            </a:r>
            <a:endParaRPr sz="3000" b="1">
              <a:solidFill>
                <a:srgbClr val="434343"/>
              </a:solidFill>
            </a:endParaRPr>
          </a:p>
        </p:txBody>
      </p:sp>
      <p:pic>
        <p:nvPicPr>
          <p:cNvPr id="170" name="Google Shape;170;g2f31e28de69_0_40"/>
          <p:cNvPicPr preferRelativeResize="0"/>
          <p:nvPr/>
        </p:nvPicPr>
        <p:blipFill>
          <a:blip r:embed="rId3">
            <a:alphaModFix/>
          </a:blip>
          <a:stretch>
            <a:fillRect/>
          </a:stretch>
        </p:blipFill>
        <p:spPr>
          <a:xfrm>
            <a:off x="459325" y="2087150"/>
            <a:ext cx="6110225" cy="2609775"/>
          </a:xfrm>
          <a:prstGeom prst="rect">
            <a:avLst/>
          </a:prstGeom>
          <a:noFill/>
          <a:ln>
            <a:noFill/>
          </a:ln>
        </p:spPr>
      </p:pic>
      <p:pic>
        <p:nvPicPr>
          <p:cNvPr id="171" name="Google Shape;171;g2f31e28de69_0_40"/>
          <p:cNvPicPr preferRelativeResize="0"/>
          <p:nvPr/>
        </p:nvPicPr>
        <p:blipFill>
          <a:blip r:embed="rId4">
            <a:alphaModFix/>
          </a:blip>
          <a:stretch>
            <a:fillRect/>
          </a:stretch>
        </p:blipFill>
        <p:spPr>
          <a:xfrm>
            <a:off x="6786400" y="196425"/>
            <a:ext cx="2180451" cy="17045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3be30977689_0_21"/>
          <p:cNvSpPr txBox="1">
            <a:spLocks noGrp="1"/>
          </p:cNvSpPr>
          <p:nvPr>
            <p:ph type="title"/>
          </p:nvPr>
        </p:nvSpPr>
        <p:spPr>
          <a:xfrm>
            <a:off x="147900" y="142700"/>
            <a:ext cx="7609500" cy="529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434343"/>
                </a:solidFill>
              </a:rPr>
              <a:t>Strategies for Improvement</a:t>
            </a:r>
            <a:endParaRPr sz="3000" b="1">
              <a:solidFill>
                <a:srgbClr val="434343"/>
              </a:solidFill>
            </a:endParaRPr>
          </a:p>
        </p:txBody>
      </p:sp>
      <p:sp>
        <p:nvSpPr>
          <p:cNvPr id="177" name="Google Shape;177;g3be30977689_0_2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178" name="Google Shape;178;g3be30977689_0_21"/>
          <p:cNvSpPr txBox="1"/>
          <p:nvPr/>
        </p:nvSpPr>
        <p:spPr>
          <a:xfrm>
            <a:off x="960075" y="727600"/>
            <a:ext cx="7974600" cy="393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solidFill>
                  <a:srgbClr val="434343"/>
                </a:solidFill>
                <a:latin typeface="Montserrat"/>
                <a:ea typeface="Montserrat"/>
                <a:cs typeface="Montserrat"/>
                <a:sym typeface="Montserrat"/>
              </a:rPr>
              <a:t>Formal Governance Document</a:t>
            </a:r>
            <a:endParaRPr sz="1700" b="1">
              <a:solidFill>
                <a:srgbClr val="434343"/>
              </a:solidFill>
              <a:latin typeface="Montserrat"/>
              <a:ea typeface="Montserrat"/>
              <a:cs typeface="Montserrat"/>
              <a:sym typeface="Montserrat"/>
            </a:endParaRPr>
          </a:p>
          <a:p>
            <a:pPr marL="457200" lvl="0" indent="-336550" algn="l" rtl="0">
              <a:spcBef>
                <a:spcPts val="0"/>
              </a:spcBef>
              <a:spcAft>
                <a:spcPts val="0"/>
              </a:spcAft>
              <a:buClr>
                <a:srgbClr val="434343"/>
              </a:buClr>
              <a:buSzPts val="1700"/>
              <a:buFont typeface="Montserrat"/>
              <a:buChar char="●"/>
            </a:pPr>
            <a:r>
              <a:rPr lang="en" sz="1700">
                <a:solidFill>
                  <a:srgbClr val="434343"/>
                </a:solidFill>
                <a:latin typeface="Montserrat"/>
                <a:ea typeface="Montserrat"/>
                <a:cs typeface="Montserrat"/>
                <a:sym typeface="Montserrat"/>
              </a:rPr>
              <a:t>Policy, rule, ordinance, or resolution that formally establishes the program.</a:t>
            </a:r>
            <a:endParaRPr sz="1700">
              <a:solidFill>
                <a:srgbClr val="434343"/>
              </a:solidFill>
              <a:latin typeface="Montserrat"/>
              <a:ea typeface="Montserrat"/>
              <a:cs typeface="Montserrat"/>
              <a:sym typeface="Montserrat"/>
            </a:endParaRPr>
          </a:p>
          <a:p>
            <a:pPr marL="457200" lvl="0" indent="-336550" algn="l" rtl="0">
              <a:lnSpc>
                <a:spcPct val="115000"/>
              </a:lnSpc>
              <a:spcBef>
                <a:spcPts val="0"/>
              </a:spcBef>
              <a:spcAft>
                <a:spcPts val="0"/>
              </a:spcAft>
              <a:buClr>
                <a:srgbClr val="434343"/>
              </a:buClr>
              <a:buSzPts val="1700"/>
              <a:buFont typeface="Montserrat"/>
              <a:buChar char="●"/>
            </a:pPr>
            <a:r>
              <a:rPr lang="en" sz="1700">
                <a:solidFill>
                  <a:srgbClr val="434343"/>
                </a:solidFill>
                <a:latin typeface="Montserrat"/>
                <a:ea typeface="Montserrat"/>
                <a:cs typeface="Montserrat"/>
                <a:sym typeface="Montserrat"/>
              </a:rPr>
              <a:t>Incident Response Team (IRT) - Defined team of personnel responsible for responding to incidents.</a:t>
            </a:r>
            <a:endParaRPr sz="1700">
              <a:solidFill>
                <a:srgbClr val="434343"/>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700" b="1">
                <a:solidFill>
                  <a:srgbClr val="434343"/>
                </a:solidFill>
                <a:latin typeface="Montserrat"/>
                <a:ea typeface="Montserrat"/>
                <a:cs typeface="Montserrat"/>
                <a:sym typeface="Montserrat"/>
              </a:rPr>
              <a:t>Roles and Responsibilities</a:t>
            </a:r>
            <a:endParaRPr sz="1700" b="1">
              <a:solidFill>
                <a:srgbClr val="434343"/>
              </a:solidFill>
              <a:latin typeface="Montserrat"/>
              <a:ea typeface="Montserrat"/>
              <a:cs typeface="Montserrat"/>
              <a:sym typeface="Montserrat"/>
            </a:endParaRPr>
          </a:p>
          <a:p>
            <a:pPr marL="457200" lvl="0" indent="-336550" algn="l" rtl="0">
              <a:lnSpc>
                <a:spcPct val="115000"/>
              </a:lnSpc>
              <a:spcBef>
                <a:spcPts val="0"/>
              </a:spcBef>
              <a:spcAft>
                <a:spcPts val="0"/>
              </a:spcAft>
              <a:buClr>
                <a:srgbClr val="434343"/>
              </a:buClr>
              <a:buSzPts val="1700"/>
              <a:buFont typeface="Montserrat"/>
              <a:buChar char="●"/>
            </a:pPr>
            <a:r>
              <a:rPr lang="en" sz="1700">
                <a:solidFill>
                  <a:srgbClr val="434343"/>
                </a:solidFill>
                <a:latin typeface="Montserrat"/>
                <a:ea typeface="Montserrat"/>
                <a:cs typeface="Montserrat"/>
                <a:sym typeface="Montserrat"/>
              </a:rPr>
              <a:t>Clear assignment of duties for team members, IT, legal, communications, management, IRT, etc.</a:t>
            </a:r>
            <a:endParaRPr sz="1700">
              <a:solidFill>
                <a:srgbClr val="434343"/>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700" b="1">
                <a:solidFill>
                  <a:srgbClr val="434343"/>
                </a:solidFill>
                <a:latin typeface="Montserrat"/>
                <a:ea typeface="Montserrat"/>
                <a:cs typeface="Montserrat"/>
                <a:sym typeface="Montserrat"/>
              </a:rPr>
              <a:t>Incident Response Templates and Forms</a:t>
            </a:r>
            <a:endParaRPr sz="1700" b="1">
              <a:solidFill>
                <a:srgbClr val="434343"/>
              </a:solidFill>
              <a:latin typeface="Montserrat"/>
              <a:ea typeface="Montserrat"/>
              <a:cs typeface="Montserrat"/>
              <a:sym typeface="Montserrat"/>
            </a:endParaRPr>
          </a:p>
          <a:p>
            <a:pPr marL="457200" lvl="0" indent="-336550" algn="l" rtl="0">
              <a:lnSpc>
                <a:spcPct val="115000"/>
              </a:lnSpc>
              <a:spcBef>
                <a:spcPts val="0"/>
              </a:spcBef>
              <a:spcAft>
                <a:spcPts val="0"/>
              </a:spcAft>
              <a:buClr>
                <a:srgbClr val="434343"/>
              </a:buClr>
              <a:buSzPts val="1700"/>
              <a:buFont typeface="Montserrat"/>
              <a:buChar char="●"/>
            </a:pPr>
            <a:r>
              <a:rPr lang="en" sz="1700">
                <a:solidFill>
                  <a:srgbClr val="434343"/>
                </a:solidFill>
                <a:latin typeface="Montserrat"/>
                <a:ea typeface="Montserrat"/>
                <a:cs typeface="Montserrat"/>
                <a:sym typeface="Montserrat"/>
              </a:rPr>
              <a:t>Standardized reporting forms, investigation templates, and documentation guides.</a:t>
            </a:r>
            <a:endParaRPr sz="1700">
              <a:solidFill>
                <a:srgbClr val="434343"/>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700" b="1">
                <a:solidFill>
                  <a:srgbClr val="434343"/>
                </a:solidFill>
                <a:latin typeface="Montserrat"/>
                <a:ea typeface="Montserrat"/>
                <a:cs typeface="Montserrat"/>
                <a:sym typeface="Montserrat"/>
              </a:rPr>
              <a:t>Secure Storage of Incident Data</a:t>
            </a:r>
            <a:endParaRPr sz="1700" b="1">
              <a:solidFill>
                <a:srgbClr val="434343"/>
              </a:solidFill>
              <a:latin typeface="Montserrat"/>
              <a:ea typeface="Montserrat"/>
              <a:cs typeface="Montserrat"/>
              <a:sym typeface="Montserrat"/>
            </a:endParaRPr>
          </a:p>
          <a:p>
            <a:pPr marL="457200" lvl="0" indent="-336550" algn="l" rtl="0">
              <a:lnSpc>
                <a:spcPct val="115000"/>
              </a:lnSpc>
              <a:spcBef>
                <a:spcPts val="0"/>
              </a:spcBef>
              <a:spcAft>
                <a:spcPts val="0"/>
              </a:spcAft>
              <a:buClr>
                <a:srgbClr val="434343"/>
              </a:buClr>
              <a:buSzPts val="1700"/>
              <a:buFont typeface="Montserrat"/>
              <a:buChar char="●"/>
            </a:pPr>
            <a:r>
              <a:rPr lang="en" sz="1700">
                <a:solidFill>
                  <a:srgbClr val="434343"/>
                </a:solidFill>
                <a:latin typeface="Montserrat"/>
                <a:ea typeface="Montserrat"/>
                <a:cs typeface="Montserrat"/>
                <a:sym typeface="Montserrat"/>
              </a:rPr>
              <a:t>Methods for safeguarding evidence, logs, and reports.</a:t>
            </a:r>
            <a:endParaRPr sz="1700">
              <a:solidFill>
                <a:srgbClr val="434343"/>
              </a:solidFill>
              <a:latin typeface="Montserrat"/>
              <a:ea typeface="Montserrat"/>
              <a:cs typeface="Montserrat"/>
              <a:sym typeface="Montserrat"/>
            </a:endParaRPr>
          </a:p>
        </p:txBody>
      </p:sp>
      <p:pic>
        <p:nvPicPr>
          <p:cNvPr id="179" name="Google Shape;179;g3be30977689_0_21"/>
          <p:cNvPicPr preferRelativeResize="0"/>
          <p:nvPr/>
        </p:nvPicPr>
        <p:blipFill>
          <a:blip r:embed="rId3">
            <a:alphaModFix/>
          </a:blip>
          <a:stretch>
            <a:fillRect/>
          </a:stretch>
        </p:blipFill>
        <p:spPr>
          <a:xfrm>
            <a:off x="290450" y="883600"/>
            <a:ext cx="474725" cy="2833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3be30977689_0_29"/>
          <p:cNvSpPr txBox="1">
            <a:spLocks noGrp="1"/>
          </p:cNvSpPr>
          <p:nvPr>
            <p:ph type="title"/>
          </p:nvPr>
        </p:nvSpPr>
        <p:spPr>
          <a:xfrm>
            <a:off x="125700" y="163825"/>
            <a:ext cx="8289600" cy="60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434343"/>
                </a:solidFill>
              </a:rPr>
              <a:t>Strategies for Improvement</a:t>
            </a:r>
            <a:endParaRPr sz="3000" b="1">
              <a:solidFill>
                <a:srgbClr val="434343"/>
              </a:solidFill>
            </a:endParaRPr>
          </a:p>
        </p:txBody>
      </p:sp>
      <p:sp>
        <p:nvSpPr>
          <p:cNvPr id="185" name="Google Shape;185;g3be30977689_0_2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186" name="Google Shape;186;g3be30977689_0_29"/>
          <p:cNvSpPr txBox="1"/>
          <p:nvPr/>
        </p:nvSpPr>
        <p:spPr>
          <a:xfrm>
            <a:off x="954500" y="904450"/>
            <a:ext cx="80469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Montserrat"/>
                <a:ea typeface="Montserrat"/>
                <a:cs typeface="Montserrat"/>
                <a:sym typeface="Montserrat"/>
              </a:rPr>
              <a:t>Incident Response Procedures / Playbooks</a:t>
            </a:r>
            <a:endParaRPr sz="1600" b="1">
              <a:latin typeface="Montserrat"/>
              <a:ea typeface="Montserrat"/>
              <a:cs typeface="Montserrat"/>
              <a:sym typeface="Montserrat"/>
            </a:endParaRPr>
          </a:p>
          <a:p>
            <a:pPr marL="457200" lvl="0" indent="-330200" algn="l" rtl="0">
              <a:spcBef>
                <a:spcPts val="0"/>
              </a:spcBef>
              <a:spcAft>
                <a:spcPts val="0"/>
              </a:spcAft>
              <a:buSzPts val="1600"/>
              <a:buFont typeface="Montserrat"/>
              <a:buChar char="●"/>
            </a:pPr>
            <a:r>
              <a:rPr lang="en" sz="1600">
                <a:latin typeface="Montserrat"/>
                <a:ea typeface="Montserrat"/>
                <a:cs typeface="Montserrat"/>
                <a:sym typeface="Montserrat"/>
              </a:rPr>
              <a:t>Step-by-step guides for different types of incidents (e.g. compromised system integrity, IT assets, physical data, verbal).</a:t>
            </a:r>
            <a:endParaRPr sz="1600">
              <a:latin typeface="Montserrat"/>
              <a:ea typeface="Montserrat"/>
              <a:cs typeface="Montserrat"/>
              <a:sym typeface="Montserrat"/>
            </a:endParaRPr>
          </a:p>
          <a:p>
            <a:pPr marL="0" lvl="0" indent="0" algn="l" rtl="0">
              <a:spcBef>
                <a:spcPts val="0"/>
              </a:spcBef>
              <a:spcAft>
                <a:spcPts val="0"/>
              </a:spcAft>
              <a:buNone/>
            </a:pPr>
            <a:r>
              <a:rPr lang="en" sz="1600" b="1">
                <a:latin typeface="Montserrat"/>
                <a:ea typeface="Montserrat"/>
                <a:cs typeface="Montserrat"/>
                <a:sym typeface="Montserrat"/>
              </a:rPr>
              <a:t>Detection and Monitoring Capabilities</a:t>
            </a:r>
            <a:endParaRPr sz="1600" b="1">
              <a:latin typeface="Montserrat"/>
              <a:ea typeface="Montserrat"/>
              <a:cs typeface="Montserrat"/>
              <a:sym typeface="Montserrat"/>
            </a:endParaRPr>
          </a:p>
          <a:p>
            <a:pPr marL="457200" lvl="0" indent="-330200" algn="l" rtl="0">
              <a:spcBef>
                <a:spcPts val="0"/>
              </a:spcBef>
              <a:spcAft>
                <a:spcPts val="0"/>
              </a:spcAft>
              <a:buSzPts val="1600"/>
              <a:buFont typeface="Montserrat"/>
              <a:buChar char="●"/>
            </a:pPr>
            <a:r>
              <a:rPr lang="en" sz="1600">
                <a:latin typeface="Montserrat"/>
                <a:ea typeface="Montserrat"/>
                <a:cs typeface="Montserrat"/>
                <a:sym typeface="Montserrat"/>
              </a:rPr>
              <a:t>Tools and processes to detect anomalies, intrusions, and potential breaches.</a:t>
            </a:r>
            <a:endParaRPr sz="1600">
              <a:latin typeface="Montserrat"/>
              <a:ea typeface="Montserrat"/>
              <a:cs typeface="Montserrat"/>
              <a:sym typeface="Montserrat"/>
            </a:endParaRPr>
          </a:p>
          <a:p>
            <a:pPr marL="0" lvl="0" indent="0" algn="l" rtl="0">
              <a:spcBef>
                <a:spcPts val="0"/>
              </a:spcBef>
              <a:spcAft>
                <a:spcPts val="0"/>
              </a:spcAft>
              <a:buNone/>
            </a:pPr>
            <a:r>
              <a:rPr lang="en" sz="1600" b="1">
                <a:latin typeface="Montserrat"/>
                <a:ea typeface="Montserrat"/>
                <a:cs typeface="Montserrat"/>
                <a:sym typeface="Montserrat"/>
              </a:rPr>
              <a:t>Communication Plan</a:t>
            </a:r>
            <a:endParaRPr sz="1600" b="1">
              <a:latin typeface="Montserrat"/>
              <a:ea typeface="Montserrat"/>
              <a:cs typeface="Montserrat"/>
              <a:sym typeface="Montserrat"/>
            </a:endParaRPr>
          </a:p>
          <a:p>
            <a:pPr marL="457200" lvl="0" indent="-330200" algn="l" rtl="0">
              <a:spcBef>
                <a:spcPts val="0"/>
              </a:spcBef>
              <a:spcAft>
                <a:spcPts val="0"/>
              </a:spcAft>
              <a:buSzPts val="1600"/>
              <a:buFont typeface="Montserrat"/>
              <a:buChar char="●"/>
            </a:pPr>
            <a:r>
              <a:rPr lang="en" sz="1600">
                <a:latin typeface="Montserrat"/>
                <a:ea typeface="Montserrat"/>
                <a:cs typeface="Montserrat"/>
                <a:sym typeface="Montserrat"/>
              </a:rPr>
              <a:t>Internal and external communication protocols, including notifying leadership, staff, affected parties, and the Cyber Center.</a:t>
            </a:r>
            <a:endParaRPr sz="1600">
              <a:latin typeface="Montserrat"/>
              <a:ea typeface="Montserrat"/>
              <a:cs typeface="Montserrat"/>
              <a:sym typeface="Montserrat"/>
            </a:endParaRPr>
          </a:p>
          <a:p>
            <a:pPr marL="0" lvl="0" indent="0" algn="l" rtl="0">
              <a:spcBef>
                <a:spcPts val="0"/>
              </a:spcBef>
              <a:spcAft>
                <a:spcPts val="0"/>
              </a:spcAft>
              <a:buNone/>
            </a:pPr>
            <a:r>
              <a:rPr lang="en" sz="1600" b="1">
                <a:latin typeface="Montserrat"/>
                <a:ea typeface="Montserrat"/>
                <a:cs typeface="Montserrat"/>
                <a:sym typeface="Montserrat"/>
              </a:rPr>
              <a:t>Training and Awareness</a:t>
            </a:r>
            <a:endParaRPr sz="1600" b="1">
              <a:latin typeface="Montserrat"/>
              <a:ea typeface="Montserrat"/>
              <a:cs typeface="Montserrat"/>
              <a:sym typeface="Montserrat"/>
            </a:endParaRPr>
          </a:p>
          <a:p>
            <a:pPr marL="457200" lvl="0" indent="-330200" algn="l" rtl="0">
              <a:spcBef>
                <a:spcPts val="0"/>
              </a:spcBef>
              <a:spcAft>
                <a:spcPts val="0"/>
              </a:spcAft>
              <a:buSzPts val="1600"/>
              <a:buFont typeface="Montserrat"/>
              <a:buChar char="●"/>
            </a:pPr>
            <a:r>
              <a:rPr lang="en" sz="1600">
                <a:latin typeface="Montserrat"/>
                <a:ea typeface="Montserrat"/>
                <a:cs typeface="Montserrat"/>
                <a:sym typeface="Montserrat"/>
              </a:rPr>
              <a:t>Regular staff training, simulations, and tabletop exercises to ensure readiness.</a:t>
            </a:r>
            <a:endParaRPr sz="1600">
              <a:latin typeface="Montserrat"/>
              <a:ea typeface="Montserrat"/>
              <a:cs typeface="Montserrat"/>
              <a:sym typeface="Montserrat"/>
            </a:endParaRPr>
          </a:p>
          <a:p>
            <a:pPr marL="0" lvl="0" indent="0" algn="l" rtl="0">
              <a:spcBef>
                <a:spcPts val="0"/>
              </a:spcBef>
              <a:spcAft>
                <a:spcPts val="0"/>
              </a:spcAft>
              <a:buNone/>
            </a:pPr>
            <a:r>
              <a:rPr lang="en" sz="1600" b="1">
                <a:latin typeface="Montserrat"/>
                <a:ea typeface="Montserrat"/>
                <a:cs typeface="Montserrat"/>
                <a:sym typeface="Montserrat"/>
              </a:rPr>
              <a:t>Reporting and Escalation Procedures</a:t>
            </a:r>
            <a:endParaRPr sz="1600" b="1">
              <a:latin typeface="Montserrat"/>
              <a:ea typeface="Montserrat"/>
              <a:cs typeface="Montserrat"/>
              <a:sym typeface="Montserrat"/>
            </a:endParaRPr>
          </a:p>
          <a:p>
            <a:pPr marL="457200" lvl="0" indent="-330200" algn="l" rtl="0">
              <a:spcBef>
                <a:spcPts val="0"/>
              </a:spcBef>
              <a:spcAft>
                <a:spcPts val="0"/>
              </a:spcAft>
              <a:buSzPts val="1600"/>
              <a:buFont typeface="Montserrat"/>
              <a:buChar char="●"/>
            </a:pPr>
            <a:r>
              <a:rPr lang="en" sz="1600">
                <a:latin typeface="Montserrat"/>
                <a:ea typeface="Montserrat"/>
                <a:cs typeface="Montserrat"/>
                <a:sym typeface="Montserrat"/>
              </a:rPr>
              <a:t>Defined triggers for escalation and required reporting steps.</a:t>
            </a:r>
            <a:endParaRPr sz="1600">
              <a:solidFill>
                <a:srgbClr val="434343"/>
              </a:solidFill>
              <a:latin typeface="Montserrat"/>
              <a:ea typeface="Montserrat"/>
              <a:cs typeface="Montserrat"/>
              <a:sym typeface="Montserrat"/>
            </a:endParaRPr>
          </a:p>
        </p:txBody>
      </p:sp>
      <p:pic>
        <p:nvPicPr>
          <p:cNvPr id="187" name="Google Shape;187;g3be30977689_0_29"/>
          <p:cNvPicPr preferRelativeResize="0"/>
          <p:nvPr/>
        </p:nvPicPr>
        <p:blipFill>
          <a:blip r:embed="rId3">
            <a:alphaModFix/>
          </a:blip>
          <a:stretch>
            <a:fillRect/>
          </a:stretch>
        </p:blipFill>
        <p:spPr>
          <a:xfrm>
            <a:off x="281700" y="904450"/>
            <a:ext cx="474725" cy="2833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3bbf9fa8ab0_0_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9</a:t>
            </a:fld>
            <a:endParaRPr/>
          </a:p>
        </p:txBody>
      </p:sp>
      <p:sp>
        <p:nvSpPr>
          <p:cNvPr id="193" name="Google Shape;193;g3bbf9fa8ab0_0_1"/>
          <p:cNvSpPr txBox="1"/>
          <p:nvPr/>
        </p:nvSpPr>
        <p:spPr>
          <a:xfrm>
            <a:off x="865350" y="845300"/>
            <a:ext cx="8033100" cy="378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434343"/>
                </a:solidFill>
                <a:latin typeface="Montserrat"/>
                <a:ea typeface="Montserrat"/>
                <a:cs typeface="Montserrat"/>
                <a:sym typeface="Montserrat"/>
              </a:rPr>
              <a:t>Legal and Regulatory Compliance</a:t>
            </a:r>
            <a:endParaRPr sz="1800" b="1">
              <a:solidFill>
                <a:srgbClr val="434343"/>
              </a:solidFill>
              <a:latin typeface="Montserrat"/>
              <a:ea typeface="Montserrat"/>
              <a:cs typeface="Montserrat"/>
              <a:sym typeface="Montserrat"/>
            </a:endParaRPr>
          </a:p>
          <a:p>
            <a:pPr marL="457200" lvl="0" indent="-342900" algn="l" rtl="0">
              <a:spcBef>
                <a:spcPts val="0"/>
              </a:spcBef>
              <a:spcAft>
                <a:spcPts val="0"/>
              </a:spcAft>
              <a:buClr>
                <a:srgbClr val="434343"/>
              </a:buClr>
              <a:buSzPts val="1800"/>
              <a:buFont typeface="Montserrat"/>
              <a:buChar char="●"/>
            </a:pPr>
            <a:r>
              <a:rPr lang="en" sz="1800">
                <a:solidFill>
                  <a:srgbClr val="434343"/>
                </a:solidFill>
                <a:latin typeface="Montserrat"/>
                <a:ea typeface="Montserrat"/>
                <a:cs typeface="Montserrat"/>
                <a:sym typeface="Montserrat"/>
              </a:rPr>
              <a:t>Alignment with state, federal, and industry requirements for breach notification, privacy, and data security.</a:t>
            </a:r>
            <a:endParaRPr sz="1800">
              <a:solidFill>
                <a:srgbClr val="434343"/>
              </a:solidFill>
              <a:latin typeface="Montserrat"/>
              <a:ea typeface="Montserrat"/>
              <a:cs typeface="Montserrat"/>
              <a:sym typeface="Montserrat"/>
            </a:endParaRPr>
          </a:p>
          <a:p>
            <a:pPr marL="0" lvl="0" indent="0" algn="l" rtl="0">
              <a:spcBef>
                <a:spcPts val="0"/>
              </a:spcBef>
              <a:spcAft>
                <a:spcPts val="0"/>
              </a:spcAft>
              <a:buNone/>
            </a:pPr>
            <a:r>
              <a:rPr lang="en" sz="1800" b="1">
                <a:solidFill>
                  <a:srgbClr val="434343"/>
                </a:solidFill>
                <a:latin typeface="Montserrat"/>
                <a:ea typeface="Montserrat"/>
                <a:cs typeface="Montserrat"/>
                <a:sym typeface="Montserrat"/>
              </a:rPr>
              <a:t>Post-Incident Review / Lessons Learned</a:t>
            </a:r>
            <a:endParaRPr sz="1800" b="1">
              <a:solidFill>
                <a:srgbClr val="434343"/>
              </a:solidFill>
              <a:latin typeface="Montserrat"/>
              <a:ea typeface="Montserrat"/>
              <a:cs typeface="Montserrat"/>
              <a:sym typeface="Montserrat"/>
            </a:endParaRPr>
          </a:p>
          <a:p>
            <a:pPr marL="457200" lvl="0" indent="-342900" algn="l" rtl="0">
              <a:spcBef>
                <a:spcPts val="0"/>
              </a:spcBef>
              <a:spcAft>
                <a:spcPts val="0"/>
              </a:spcAft>
              <a:buClr>
                <a:srgbClr val="434343"/>
              </a:buClr>
              <a:buSzPts val="1800"/>
              <a:buFont typeface="Montserrat"/>
              <a:buChar char="●"/>
            </a:pPr>
            <a:r>
              <a:rPr lang="en" sz="1800">
                <a:solidFill>
                  <a:srgbClr val="434343"/>
                </a:solidFill>
                <a:latin typeface="Montserrat"/>
                <a:ea typeface="Montserrat"/>
                <a:cs typeface="Montserrat"/>
                <a:sym typeface="Montserrat"/>
              </a:rPr>
              <a:t>Conducting root cause analysis, documenting findings, and updating processes based on lessons learned.</a:t>
            </a:r>
            <a:endParaRPr sz="1800">
              <a:solidFill>
                <a:srgbClr val="434343"/>
              </a:solidFill>
              <a:latin typeface="Montserrat"/>
              <a:ea typeface="Montserrat"/>
              <a:cs typeface="Montserrat"/>
              <a:sym typeface="Montserrat"/>
            </a:endParaRPr>
          </a:p>
          <a:p>
            <a:pPr marL="0" lvl="0" indent="0" algn="l" rtl="0">
              <a:spcBef>
                <a:spcPts val="0"/>
              </a:spcBef>
              <a:spcAft>
                <a:spcPts val="0"/>
              </a:spcAft>
              <a:buNone/>
            </a:pPr>
            <a:r>
              <a:rPr lang="en" sz="1800" b="1">
                <a:solidFill>
                  <a:srgbClr val="434343"/>
                </a:solidFill>
                <a:latin typeface="Montserrat"/>
                <a:ea typeface="Montserrat"/>
                <a:cs typeface="Montserrat"/>
                <a:sym typeface="Montserrat"/>
              </a:rPr>
              <a:t>Metrics and Continuous Improvement</a:t>
            </a:r>
            <a:endParaRPr sz="1800" b="1">
              <a:solidFill>
                <a:srgbClr val="434343"/>
              </a:solidFill>
              <a:latin typeface="Montserrat"/>
              <a:ea typeface="Montserrat"/>
              <a:cs typeface="Montserrat"/>
              <a:sym typeface="Montserrat"/>
            </a:endParaRPr>
          </a:p>
          <a:p>
            <a:pPr marL="457200" lvl="0" indent="-342900" algn="l" rtl="0">
              <a:spcBef>
                <a:spcPts val="0"/>
              </a:spcBef>
              <a:spcAft>
                <a:spcPts val="0"/>
              </a:spcAft>
              <a:buClr>
                <a:srgbClr val="434343"/>
              </a:buClr>
              <a:buSzPts val="1800"/>
              <a:buFont typeface="Montserrat"/>
              <a:buChar char="●"/>
            </a:pPr>
            <a:r>
              <a:rPr lang="en" sz="1800">
                <a:solidFill>
                  <a:srgbClr val="434343"/>
                </a:solidFill>
                <a:latin typeface="Montserrat"/>
                <a:ea typeface="Montserrat"/>
                <a:cs typeface="Montserrat"/>
                <a:sym typeface="Montserrat"/>
              </a:rPr>
              <a:t>Tracking KPIs (e.g., time to detect, time to contain) and regularly updating the program.</a:t>
            </a:r>
            <a:endParaRPr sz="1800">
              <a:solidFill>
                <a:srgbClr val="434343"/>
              </a:solidFill>
              <a:latin typeface="Montserrat"/>
              <a:ea typeface="Montserrat"/>
              <a:cs typeface="Montserrat"/>
              <a:sym typeface="Montserrat"/>
            </a:endParaRPr>
          </a:p>
          <a:p>
            <a:pPr marL="0" lvl="0" indent="0" algn="l" rtl="0">
              <a:spcBef>
                <a:spcPts val="0"/>
              </a:spcBef>
              <a:spcAft>
                <a:spcPts val="0"/>
              </a:spcAft>
              <a:buNone/>
            </a:pPr>
            <a:r>
              <a:rPr lang="en" sz="1800" b="1">
                <a:solidFill>
                  <a:srgbClr val="434343"/>
                </a:solidFill>
                <a:latin typeface="Montserrat"/>
                <a:ea typeface="Montserrat"/>
                <a:cs typeface="Montserrat"/>
                <a:sym typeface="Montserrat"/>
              </a:rPr>
              <a:t>Third-Party Coordination</a:t>
            </a:r>
            <a:endParaRPr sz="1800" b="1">
              <a:solidFill>
                <a:srgbClr val="434343"/>
              </a:solidFill>
              <a:latin typeface="Montserrat"/>
              <a:ea typeface="Montserrat"/>
              <a:cs typeface="Montserrat"/>
              <a:sym typeface="Montserrat"/>
            </a:endParaRPr>
          </a:p>
          <a:p>
            <a:pPr marL="457200" lvl="0" indent="-342900" algn="l" rtl="0">
              <a:spcBef>
                <a:spcPts val="0"/>
              </a:spcBef>
              <a:spcAft>
                <a:spcPts val="0"/>
              </a:spcAft>
              <a:buClr>
                <a:srgbClr val="434343"/>
              </a:buClr>
              <a:buSzPts val="1800"/>
              <a:buFont typeface="Montserrat"/>
              <a:buChar char="●"/>
            </a:pPr>
            <a:r>
              <a:rPr lang="en" sz="1800">
                <a:solidFill>
                  <a:srgbClr val="434343"/>
                </a:solidFill>
                <a:latin typeface="Montserrat"/>
                <a:ea typeface="Montserrat"/>
                <a:cs typeface="Montserrat"/>
                <a:sym typeface="Montserrat"/>
              </a:rPr>
              <a:t>Processes for involving external vendors, incident response partners, or law enforcement if needed (Check your contract T&amp;C). </a:t>
            </a:r>
            <a:endParaRPr sz="1800">
              <a:solidFill>
                <a:srgbClr val="434343"/>
              </a:solidFill>
              <a:latin typeface="Montserrat"/>
              <a:ea typeface="Montserrat"/>
              <a:cs typeface="Montserrat"/>
              <a:sym typeface="Montserrat"/>
            </a:endParaRPr>
          </a:p>
        </p:txBody>
      </p:sp>
      <p:sp>
        <p:nvSpPr>
          <p:cNvPr id="194" name="Google Shape;194;g3bbf9fa8ab0_0_1"/>
          <p:cNvSpPr txBox="1">
            <a:spLocks noGrp="1"/>
          </p:cNvSpPr>
          <p:nvPr>
            <p:ph type="title"/>
          </p:nvPr>
        </p:nvSpPr>
        <p:spPr>
          <a:xfrm>
            <a:off x="125700" y="163825"/>
            <a:ext cx="8289600" cy="60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434343"/>
                </a:solidFill>
              </a:rPr>
              <a:t>Strategies for Improvement</a:t>
            </a:r>
            <a:endParaRPr sz="3000" b="1">
              <a:solidFill>
                <a:srgbClr val="434343"/>
              </a:solidFill>
            </a:endParaRPr>
          </a:p>
        </p:txBody>
      </p:sp>
      <p:pic>
        <p:nvPicPr>
          <p:cNvPr id="195" name="Google Shape;195;g3bbf9fa8ab0_0_1"/>
          <p:cNvPicPr preferRelativeResize="0"/>
          <p:nvPr/>
        </p:nvPicPr>
        <p:blipFill>
          <a:blip r:embed="rId3">
            <a:alphaModFix/>
          </a:blip>
          <a:stretch>
            <a:fillRect/>
          </a:stretch>
        </p:blipFill>
        <p:spPr>
          <a:xfrm>
            <a:off x="268150" y="928175"/>
            <a:ext cx="474725" cy="2833275"/>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ov Ops 2">
  <a:themeElements>
    <a:clrScheme name="Custom 347">
      <a:dk1>
        <a:srgbClr val="707070"/>
      </a:dk1>
      <a:lt1>
        <a:srgbClr val="FFFFFF"/>
      </a:lt1>
      <a:dk2>
        <a:srgbClr val="5971FF"/>
      </a:dk2>
      <a:lt2>
        <a:srgbClr val="E6E6E6"/>
      </a:lt2>
      <a:accent1>
        <a:srgbClr val="8252FF"/>
      </a:accent1>
      <a:accent2>
        <a:srgbClr val="6BBAFC"/>
      </a:accent2>
      <a:accent3>
        <a:srgbClr val="C72900"/>
      </a:accent3>
      <a:accent4>
        <a:srgbClr val="EF8300"/>
      </a:accent4>
      <a:accent5>
        <a:srgbClr val="EDAD00"/>
      </a:accent5>
      <a:accent6>
        <a:srgbClr val="707070"/>
      </a:accent6>
      <a:hlink>
        <a:srgbClr val="5971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2253</Words>
  <Application>Microsoft Office PowerPoint</Application>
  <PresentationFormat>On-screen Show (16:9)</PresentationFormat>
  <Paragraphs>192</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Georgia</vt:lpstr>
      <vt:lpstr>Montserrat</vt:lpstr>
      <vt:lpstr>Lato</vt:lpstr>
      <vt:lpstr>Gov Ops 2</vt:lpstr>
      <vt:lpstr>Incident Response And Breach Notification</vt:lpstr>
      <vt:lpstr>Learning Objectives</vt:lpstr>
      <vt:lpstr>Definitions</vt:lpstr>
      <vt:lpstr>Incident Response Life Cycle Model</vt:lpstr>
      <vt:lpstr>PowerPoint Presentation</vt:lpstr>
      <vt:lpstr>Annual Report</vt:lpstr>
      <vt:lpstr>Strategies for Improvement</vt:lpstr>
      <vt:lpstr>Strategies for Improvement</vt:lpstr>
      <vt:lpstr>Strategies for Improvement</vt:lpstr>
      <vt:lpstr>Reporting Obligations</vt:lpstr>
      <vt:lpstr>What’s in the notification?</vt:lpstr>
      <vt:lpstr>Timeline</vt:lpstr>
      <vt:lpstr>Internal Report</vt:lpstr>
      <vt:lpstr>Additional Reporting Requirements</vt:lpstr>
      <vt:lpstr>Cyber Center Support</vt:lpstr>
      <vt:lpstr>How to Report</vt:lpstr>
      <vt:lpstr>PowerPoint Presentation</vt:lpstr>
      <vt:lpstr>PowerPoint Presentation</vt:lpstr>
      <vt:lpstr>Notice Requirement</vt:lpstr>
      <vt:lpstr>Notice Exception</vt:lpstr>
      <vt:lpstr>What’s in the notice?</vt:lpstr>
      <vt:lpstr>When is the notice sent?</vt:lpstr>
      <vt:lpstr>How is the notice sent?</vt:lpstr>
      <vt:lpstr>Notice Template</vt:lpstr>
      <vt:lpstr>Templates</vt:lpstr>
      <vt:lpstr>Scenarios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Shane Paul</cp:lastModifiedBy>
  <cp:revision>1</cp:revision>
  <dcterms:modified xsi:type="dcterms:W3CDTF">2026-02-05T16:13:12Z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480998A6-7340-4ACC-880A-F30C972EB792</vt:lpwstr>
  </property>
  <property fmtid="{D5CDD505-2E9C-101B-9397-08002B2CF9AE}" pid="3" name="ArticulatePath">
    <vt:lpwstr>Incident Response Slide Deck</vt:lpwstr>
  </property>
</Properties>
</file>