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Brudjp/sF1+syxhf24gZJ/SBU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78265047f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178265047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e36e6bbe1_1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6e36e6bbe1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046ed23f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8046ed23f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u="sng">
                <a:solidFill>
                  <a:schemeClr val="dk1"/>
                </a:solidFill>
              </a:rPr>
              <a:t>Privacy program report.</a:t>
            </a:r>
            <a:endParaRPr b="1" u="sng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Both"/>
            </a:pPr>
            <a:r>
              <a:rPr lang="en" u="sng">
                <a:solidFill>
                  <a:schemeClr val="dk1"/>
                </a:solidFill>
              </a:rPr>
              <a:t>On or before December 31 of each year, the chief administrative officer of each governmental entity shall prepare a report that includes: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(a)whether the governmental entity has initiated a privacy program;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(b)a description of:</a:t>
            </a:r>
            <a:endParaRPr u="sng"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arenBoth"/>
            </a:pPr>
            <a:r>
              <a:rPr lang="en" u="sng">
                <a:solidFill>
                  <a:schemeClr val="dk1"/>
                </a:solidFill>
              </a:rPr>
              <a:t>(i)any privacy practices implemented by the governmental entity;</a:t>
            </a:r>
            <a:endParaRPr u="sng"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arenBoth"/>
            </a:pPr>
            <a:r>
              <a:rPr lang="en" u="sng">
                <a:solidFill>
                  <a:schemeClr val="dk1"/>
                </a:solidFill>
              </a:rPr>
              <a:t>(ii)strategies for improving the governmental entity's privacy program and practices; and</a:t>
            </a:r>
            <a:endParaRPr u="sng"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arenBoth"/>
            </a:pPr>
            <a:r>
              <a:rPr lang="en" u="sng">
                <a:solidFill>
                  <a:schemeClr val="dk1"/>
                </a:solidFill>
              </a:rPr>
              <a:t>(iii)the governmental entity's high-risk processing activities;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(c)a list of the types of personal data the governmental entity currently shares, sells, or purchases;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(d)the legal basis for sharing, selling, or purchasing personal data;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(e)the category of individuals or entities:</a:t>
            </a:r>
            <a:endParaRPr u="sng"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arenBoth"/>
            </a:pPr>
            <a:r>
              <a:rPr lang="en" u="sng">
                <a:solidFill>
                  <a:schemeClr val="dk1"/>
                </a:solidFill>
              </a:rPr>
              <a:t>(i)with whom the governmental entity shares personal data;</a:t>
            </a:r>
            <a:endParaRPr u="sng"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arenBoth"/>
            </a:pPr>
            <a:r>
              <a:rPr lang="en" u="sng">
                <a:solidFill>
                  <a:schemeClr val="dk1"/>
                </a:solidFill>
              </a:rPr>
              <a:t>(ii)to whom the governmental entity sells personal data; or</a:t>
            </a:r>
            <a:endParaRPr u="sng"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arenBoth"/>
            </a:pPr>
            <a:r>
              <a:rPr lang="en" u="sng">
                <a:solidFill>
                  <a:schemeClr val="dk1"/>
                </a:solidFill>
              </a:rPr>
              <a:t>(iii)from whom the governmental entity purchases personal data;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(f)the percentage of the governmental entity's employees that have fulfilled the data privacy training requirements described in Section 63A-19-401.2; and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(g)a description of any non-compliant processing activities identified under Subsection 63A-19-401(2)(a)(iv) and the governmental entity's strategy for bringing those activities into compliance with this part.</a:t>
            </a:r>
            <a:endParaRPr u="sng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Both"/>
            </a:pPr>
            <a:r>
              <a:rPr lang="en" u="sng">
                <a:solidFill>
                  <a:schemeClr val="dk1"/>
                </a:solidFill>
              </a:rPr>
              <a:t>(2)The report described in Subsection (1): 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(a)shall be considered a protected record under Section 63G-2-305; and </a:t>
            </a:r>
            <a:endParaRPr u="sng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arenBoth"/>
            </a:pPr>
            <a:r>
              <a:rPr lang="en" u="sng">
                <a:solidFill>
                  <a:schemeClr val="dk1"/>
                </a:solidFill>
              </a:rPr>
              <a:t>(b)may be made available at the request of the office.</a:t>
            </a:r>
            <a:endParaRPr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1f77138e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81f77138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1e4dcb0d0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81e4dcb0d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c9440896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8c944089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c9440896c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8c944089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e36e6bbe1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36e36e6bbe1_1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c9440896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38c9440896c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645225" y="2762725"/>
            <a:ext cx="67365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1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963" y="673525"/>
            <a:ext cx="5381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4183350" y="3869900"/>
            <a:ext cx="31983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b="1" sz="13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>
            <p:ph idx="1" type="body"/>
          </p:nvPr>
        </p:nvSpPr>
        <p:spPr>
          <a:xfrm>
            <a:off x="1710425" y="2161800"/>
            <a:ext cx="57237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 i="1"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2pPr>
            <a:lvl3pPr indent="-330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3pPr>
            <a:lvl4pPr indent="-330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indent="-330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indent="-330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indent="-330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indent="-330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indent="-330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/>
        </p:txBody>
      </p:sp>
      <p:sp>
        <p:nvSpPr>
          <p:cNvPr id="91" name="Google Shape;91;p2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9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6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6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dk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Option 2">
  <p:cSld name="CUSTOM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/>
          <p:nvPr>
            <p:ph idx="2" type="pic"/>
          </p:nvPr>
        </p:nvSpPr>
        <p:spPr>
          <a:xfrm>
            <a:off x="4610100" y="0"/>
            <a:ext cx="4533900" cy="506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3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 txBox="1"/>
          <p:nvPr>
            <p:ph idx="3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381000" y="3620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1510225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120" name="Google Shape;120;p3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Option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/>
          <p:cNvSpPr txBox="1"/>
          <p:nvPr>
            <p:ph idx="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0"/>
          <p:cNvSpPr/>
          <p:nvPr>
            <p:ph idx="3" type="pic"/>
          </p:nvPr>
        </p:nvSpPr>
        <p:spPr>
          <a:xfrm>
            <a:off x="4708675" y="361950"/>
            <a:ext cx="3771900" cy="377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666750" y="3619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1228875" y="1364925"/>
            <a:ext cx="69435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2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head 1">
  <p:cSld name="TITLE_1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33"/>
          <p:cNvSpPr txBox="1"/>
          <p:nvPr/>
        </p:nvSpPr>
        <p:spPr>
          <a:xfrm>
            <a:off x="1387650" y="2039650"/>
            <a:ext cx="636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b="0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33"/>
          <p:cNvSpPr txBox="1"/>
          <p:nvPr>
            <p:ph idx="1" type="subTitle"/>
          </p:nvPr>
        </p:nvSpPr>
        <p:spPr>
          <a:xfrm>
            <a:off x="3257550" y="2942750"/>
            <a:ext cx="26289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sz="1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86914" y="459650"/>
            <a:ext cx="4159811" cy="11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head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1" sz="2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1236525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5" name="Google Shape;75;p22"/>
          <p:cNvSpPr txBox="1"/>
          <p:nvPr>
            <p:ph idx="2" type="body"/>
          </p:nvPr>
        </p:nvSpPr>
        <p:spPr>
          <a:xfrm>
            <a:off x="4829962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>
            <a:off x="124612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5"/>
          <p:cNvSpPr txBox="1"/>
          <p:nvPr>
            <p:ph idx="2" type="body"/>
          </p:nvPr>
        </p:nvSpPr>
        <p:spPr>
          <a:xfrm>
            <a:off x="361933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5"/>
          <p:cNvSpPr txBox="1"/>
          <p:nvPr>
            <p:ph idx="3" type="body"/>
          </p:nvPr>
        </p:nvSpPr>
        <p:spPr>
          <a:xfrm>
            <a:off x="5992544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  <a:defRPr b="0" i="0" sz="3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▷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rivacy.utah.gov/" TargetMode="External"/><Relationship Id="rId4" Type="http://schemas.openxmlformats.org/officeDocument/2006/relationships/hyperlink" Target="mailto:officeofdataprivacy@utah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e.utah.gov/xcode/Title63A/Chapter12/63A-12-S103.html" TargetMode="External"/><Relationship Id="rId4" Type="http://schemas.openxmlformats.org/officeDocument/2006/relationships/hyperlink" Target="https://le.utah.gov/xcode/Title63A/Chapter19/63A-19-S401.html?v=C63A-19-S401_2025032720250507" TargetMode="External"/><Relationship Id="rId5" Type="http://schemas.openxmlformats.org/officeDocument/2006/relationships/hyperlink" Target="https://privacy.utah.gov/wp-content/uploads/FINAL-Official-PIA-27-Feb-2025.docx.pdf?utm_source=chatgpt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rivacy.utah.gov/tools-and-resources/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privacy.utah.gov/wp-content/uploads/Utah-Governmental-Entity-Privacy-Program-Report-2.pdf" TargetMode="External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ervices.dts.utah.gov/esc?id=kb_article&amp;sysparm_article=KB00102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78265047f_1_1"/>
          <p:cNvSpPr txBox="1"/>
          <p:nvPr>
            <p:ph type="ctrTitle"/>
          </p:nvPr>
        </p:nvSpPr>
        <p:spPr>
          <a:xfrm>
            <a:off x="645225" y="2610325"/>
            <a:ext cx="67365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400"/>
              <a:t>Privacy Impact Assessments</a:t>
            </a:r>
            <a:endParaRPr sz="3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2300"/>
              <a:t>Proactively Managing Privacy Risk</a:t>
            </a:r>
            <a:endParaRPr b="1" sz="2300"/>
          </a:p>
        </p:txBody>
      </p:sp>
      <p:sp>
        <p:nvSpPr>
          <p:cNvPr id="127" name="Google Shape;127;g3178265047f_1_1"/>
          <p:cNvSpPr/>
          <p:nvPr/>
        </p:nvSpPr>
        <p:spPr>
          <a:xfrm>
            <a:off x="290650" y="114500"/>
            <a:ext cx="5812800" cy="227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g3178265047f_1_1" title="Screenshot 2025-03-24 at 12.41.58 PM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"/>
            <a:ext cx="6170375" cy="23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/>
        </p:nvSpPr>
        <p:spPr>
          <a:xfrm>
            <a:off x="2094600" y="4105975"/>
            <a:ext cx="49548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Visit us at: </a:t>
            </a:r>
            <a:r>
              <a:rPr b="0" i="0" lang="en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privacy.utah.gov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email us at </a:t>
            </a:r>
            <a:r>
              <a:rPr b="0" i="0" lang="en" sz="16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officeofdataprivacy@utah.gov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e36e6bbe1_1_9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g36e36e6bbe1_1_98"/>
          <p:cNvSpPr txBox="1"/>
          <p:nvPr>
            <p:ph idx="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g36e36e6bbe1_1_98"/>
          <p:cNvSpPr txBox="1"/>
          <p:nvPr>
            <p:ph idx="1" type="body"/>
          </p:nvPr>
        </p:nvSpPr>
        <p:spPr>
          <a:xfrm>
            <a:off x="596825" y="1151600"/>
            <a:ext cx="4705800" cy="29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Define what a PIA is and articulate its purpose </a:t>
            </a:r>
            <a:endParaRPr>
              <a:solidFill>
                <a:srgbClr val="434343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Recognize the requirements mandating PIAs for state IT systems and applications</a:t>
            </a:r>
            <a:endParaRPr>
              <a:solidFill>
                <a:srgbClr val="434343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Outline the PIA process </a:t>
            </a:r>
            <a:endParaRPr>
              <a:solidFill>
                <a:srgbClr val="434343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Apply key retention, roles and mitigation requirements</a:t>
            </a:r>
            <a:endParaRPr>
              <a:solidFill>
                <a:srgbClr val="434343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lang="en">
                <a:solidFill>
                  <a:srgbClr val="434343"/>
                </a:solidFill>
              </a:rPr>
              <a:t>Locate resources for ongoing support </a:t>
            </a:r>
            <a:endParaRPr>
              <a:solidFill>
                <a:srgbClr val="434343"/>
              </a:solidFill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Logo, company name&#10;&#10;AI-generated content may be incorrect." id="136" name="Google Shape;136;g36e36e6bbe1_1_98"/>
          <p:cNvPicPr preferRelativeResize="0"/>
          <p:nvPr/>
        </p:nvPicPr>
        <p:blipFill rotWithShape="1">
          <a:blip r:embed="rId3">
            <a:alphaModFix/>
          </a:blip>
          <a:srcRect b="10098" l="4877" r="50000" t="14308"/>
          <a:stretch/>
        </p:blipFill>
        <p:spPr>
          <a:xfrm>
            <a:off x="5382322" y="430042"/>
            <a:ext cx="3388320" cy="3192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6e36e6bbe1_1_98"/>
          <p:cNvSpPr txBox="1"/>
          <p:nvPr/>
        </p:nvSpPr>
        <p:spPr>
          <a:xfrm>
            <a:off x="188535" y="61475"/>
            <a:ext cx="6798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</a:pPr>
            <a:r>
              <a:rPr b="1" i="0" lang="en" sz="32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Learning Objectives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6e36e6bbe1_1_98"/>
          <p:cNvSpPr txBox="1"/>
          <p:nvPr/>
        </p:nvSpPr>
        <p:spPr>
          <a:xfrm>
            <a:off x="6028950" y="3666600"/>
            <a:ext cx="27417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The information in this presentation is provided as a resource to assist governmental entities and </a:t>
            </a:r>
            <a:r>
              <a:rPr b="1" i="1" lang="en" sz="10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does not constitute legal advice</a:t>
            </a:r>
            <a:r>
              <a:rPr b="0" i="1" lang="en" sz="10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. Governmental entities should consult with their legal counsel regarding this information.</a:t>
            </a:r>
            <a:endParaRPr b="0" i="1" sz="10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046ed23f1_0_1"/>
          <p:cNvSpPr txBox="1"/>
          <p:nvPr>
            <p:ph type="title"/>
          </p:nvPr>
        </p:nvSpPr>
        <p:spPr>
          <a:xfrm>
            <a:off x="263475" y="249325"/>
            <a:ext cx="57267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>
                <a:solidFill>
                  <a:schemeClr val="dk1"/>
                </a:solidFill>
              </a:rPr>
              <a:t>Legal Authority</a:t>
            </a:r>
            <a:endParaRPr/>
          </a:p>
        </p:txBody>
      </p:sp>
      <p:sp>
        <p:nvSpPr>
          <p:cNvPr id="144" name="Google Shape;144;g38046ed23f1_0_1">
            <a:hlinkClick r:id="rId3"/>
          </p:cNvPr>
          <p:cNvSpPr/>
          <p:nvPr/>
        </p:nvSpPr>
        <p:spPr>
          <a:xfrm>
            <a:off x="7028325" y="2075600"/>
            <a:ext cx="13554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Utah Code 63A-12-103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8046ed23f1_0_1">
            <a:hlinkClick r:id="rId4"/>
          </p:cNvPr>
          <p:cNvSpPr/>
          <p:nvPr/>
        </p:nvSpPr>
        <p:spPr>
          <a:xfrm>
            <a:off x="7028319" y="2846425"/>
            <a:ext cx="13554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Utah </a:t>
            </a:r>
            <a:r>
              <a:rPr lang="en" sz="1600">
                <a:solidFill>
                  <a:srgbClr val="FFFFFF"/>
                </a:solidFill>
              </a:rPr>
              <a:t>Admin R895-8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8046ed23f1_0_1"/>
          <p:cNvSpPr txBox="1"/>
          <p:nvPr>
            <p:ph idx="1" type="body"/>
          </p:nvPr>
        </p:nvSpPr>
        <p:spPr>
          <a:xfrm>
            <a:off x="519075" y="1187575"/>
            <a:ext cx="62211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Definition</a:t>
            </a:r>
            <a:r>
              <a:rPr lang="en">
                <a:solidFill>
                  <a:srgbClr val="434343"/>
                </a:solidFill>
              </a:rPr>
              <a:t>: </a:t>
            </a:r>
            <a:r>
              <a:rPr lang="en" sz="1400">
                <a:solidFill>
                  <a:srgbClr val="434343"/>
                </a:solidFill>
              </a:rPr>
              <a:t>An analysis of how personally identifiable information is processed… helps identify, evaluate, and mitigate privacy risks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7" name="Google Shape;147;g38046ed23f1_0_1"/>
          <p:cNvSpPr txBox="1"/>
          <p:nvPr>
            <p:ph idx="1" type="body"/>
          </p:nvPr>
        </p:nvSpPr>
        <p:spPr>
          <a:xfrm>
            <a:off x="563925" y="2448925"/>
            <a:ext cx="61314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Legal Authority</a:t>
            </a:r>
            <a:r>
              <a:rPr lang="en">
                <a:solidFill>
                  <a:srgbClr val="434343"/>
                </a:solidFill>
              </a:rPr>
              <a:t>: </a:t>
            </a:r>
            <a:r>
              <a:rPr lang="en" sz="1400">
                <a:solidFill>
                  <a:srgbClr val="434343"/>
                </a:solidFill>
              </a:rPr>
              <a:t>63A-12-103 are general duties requiring privacy risk assessments and R895-8 requires a PIA (or privacy risk assessment) for systems processing personal data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48" name="Google Shape;148;g38046ed23f1_0_1"/>
          <p:cNvSpPr txBox="1"/>
          <p:nvPr>
            <p:ph idx="1" type="body"/>
          </p:nvPr>
        </p:nvSpPr>
        <p:spPr>
          <a:xfrm>
            <a:off x="1280025" y="3867525"/>
            <a:ext cx="71037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Policy Mandate</a:t>
            </a:r>
            <a:r>
              <a:rPr lang="en">
                <a:solidFill>
                  <a:srgbClr val="434343"/>
                </a:solidFill>
              </a:rPr>
              <a:t>:</a:t>
            </a:r>
            <a:r>
              <a:rPr lang="en" sz="1400">
                <a:solidFill>
                  <a:srgbClr val="434343"/>
                </a:solidFill>
              </a:rPr>
              <a:t> </a:t>
            </a:r>
            <a:r>
              <a:rPr lang="en" sz="1400">
                <a:solidFill>
                  <a:srgbClr val="434343"/>
                </a:solidFill>
              </a:rPr>
              <a:t>DTS Info Security Policy 5000-0002 makes PIA a mandatory document for all IT systems processing personal data, across all Utah State agencies</a:t>
            </a:r>
            <a:r>
              <a:rPr lang="en" sz="1400">
                <a:solidFill>
                  <a:srgbClr val="434343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1f77138e2_0_0"/>
          <p:cNvSpPr txBox="1"/>
          <p:nvPr>
            <p:ph type="title"/>
          </p:nvPr>
        </p:nvSpPr>
        <p:spPr>
          <a:xfrm>
            <a:off x="225625" y="237750"/>
            <a:ext cx="57267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>
                <a:solidFill>
                  <a:schemeClr val="dk1"/>
                </a:solidFill>
              </a:rPr>
              <a:t>Purpose &amp; Template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4" name="Google Shape;154;g381f77138e2_0_0"/>
          <p:cNvSpPr txBox="1"/>
          <p:nvPr>
            <p:ph idx="1" type="body"/>
          </p:nvPr>
        </p:nvSpPr>
        <p:spPr>
          <a:xfrm>
            <a:off x="534800" y="1226900"/>
            <a:ext cx="62211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Why conduct a PIA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 sz="1400">
                <a:solidFill>
                  <a:srgbClr val="434343"/>
                </a:solidFill>
              </a:rPr>
              <a:t>To ensure legal compliance (GDPA and rules), purpose specification, risk anticipation, and mitigation before system deployment.</a:t>
            </a:r>
            <a:br>
              <a:rPr lang="en" sz="1400">
                <a:solidFill>
                  <a:srgbClr val="434343"/>
                </a:solidFill>
              </a:rPr>
            </a:b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5" name="Google Shape;155;g381f77138e2_0_0"/>
          <p:cNvSpPr txBox="1"/>
          <p:nvPr>
            <p:ph idx="1" type="body"/>
          </p:nvPr>
        </p:nvSpPr>
        <p:spPr>
          <a:xfrm>
            <a:off x="579650" y="2488250"/>
            <a:ext cx="61314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Template Version 1.1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 sz="1400">
                <a:solidFill>
                  <a:srgbClr val="434343"/>
                </a:solidFill>
              </a:rPr>
              <a:t>Official and required version, incorporating updated legal and best-practices alignment</a:t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1e4dcb0d0_1_1"/>
          <p:cNvSpPr txBox="1"/>
          <p:nvPr>
            <p:ph type="title"/>
          </p:nvPr>
        </p:nvSpPr>
        <p:spPr>
          <a:xfrm>
            <a:off x="137650" y="154950"/>
            <a:ext cx="57267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>
                <a:solidFill>
                  <a:schemeClr val="dk1"/>
                </a:solidFill>
              </a:rPr>
              <a:t>Key Sections</a:t>
            </a:r>
            <a:endParaRPr/>
          </a:p>
        </p:txBody>
      </p:sp>
      <p:sp>
        <p:nvSpPr>
          <p:cNvPr id="161" name="Google Shape;161;g381e4dcb0d0_1_1"/>
          <p:cNvSpPr txBox="1"/>
          <p:nvPr>
            <p:ph idx="1" type="body"/>
          </p:nvPr>
        </p:nvSpPr>
        <p:spPr>
          <a:xfrm>
            <a:off x="1274075" y="889750"/>
            <a:ext cx="7683900" cy="4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b="1" lang="en" sz="1400">
                <a:solidFill>
                  <a:srgbClr val="434343"/>
                </a:solidFill>
              </a:rPr>
              <a:t>General</a:t>
            </a:r>
            <a:r>
              <a:rPr b="1" lang="en" sz="1400">
                <a:solidFill>
                  <a:srgbClr val="434343"/>
                </a:solidFill>
              </a:rPr>
              <a:t> Information </a:t>
            </a:r>
            <a:endParaRPr b="1"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Entity, CAO, data/system inventories, legal authority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b="1" lang="en" sz="1400">
                <a:solidFill>
                  <a:srgbClr val="434343"/>
                </a:solidFill>
              </a:rPr>
              <a:t>Screening Questions</a:t>
            </a:r>
            <a:endParaRPr b="1"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Is it new or modified? Does it process personal data?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b="1" lang="en" sz="1400">
                <a:solidFill>
                  <a:srgbClr val="434343"/>
                </a:solidFill>
              </a:rPr>
              <a:t>Risk Identification &amp; Safeguards</a:t>
            </a:r>
            <a:endParaRPr b="1"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Privacy risks &lt; mitigation actions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b="1" lang="en" sz="1400">
                <a:solidFill>
                  <a:srgbClr val="434343"/>
                </a:solidFill>
              </a:rPr>
              <a:t>Operationalization &amp; Approval</a:t>
            </a:r>
            <a:endParaRPr b="1"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Dates and roles for approval and safeguards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b="1" lang="en" sz="1400">
                <a:solidFill>
                  <a:srgbClr val="434343"/>
                </a:solidFill>
              </a:rPr>
              <a:t>Documentation Artifacts </a:t>
            </a:r>
            <a:endParaRPr b="1"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Flow diagrams, data schemas to support analysis </a:t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c9440896c_0_5"/>
          <p:cNvSpPr txBox="1"/>
          <p:nvPr>
            <p:ph type="title"/>
          </p:nvPr>
        </p:nvSpPr>
        <p:spPr>
          <a:xfrm>
            <a:off x="98325" y="131375"/>
            <a:ext cx="57267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>
                <a:solidFill>
                  <a:schemeClr val="dk1"/>
                </a:solidFill>
              </a:rPr>
              <a:t>Scenario Application</a:t>
            </a:r>
            <a:endParaRPr/>
          </a:p>
        </p:txBody>
      </p:sp>
      <p:sp>
        <p:nvSpPr>
          <p:cNvPr id="167" name="Google Shape;167;g38c9440896c_0_5"/>
          <p:cNvSpPr txBox="1"/>
          <p:nvPr>
            <p:ph idx="1" type="body"/>
          </p:nvPr>
        </p:nvSpPr>
        <p:spPr>
          <a:xfrm>
            <a:off x="490200" y="1054923"/>
            <a:ext cx="81636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Scenario 1: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 sz="1400">
                <a:solidFill>
                  <a:srgbClr val="434343"/>
                </a:solidFill>
              </a:rPr>
              <a:t>Launching an AI-enabled citizen portal collecting sensitive personal data.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Determine if PIA is required (yes)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Identify risks: sensitive data misuse, bias, data retention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Propose safeguards: limited data collection, encryption, access controls, bias audits </a:t>
            </a:r>
            <a:br>
              <a:rPr lang="en" sz="1400">
                <a:solidFill>
                  <a:srgbClr val="434343"/>
                </a:solidFill>
              </a:rPr>
            </a:b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8" name="Google Shape;168;g38c9440896c_0_5"/>
          <p:cNvSpPr txBox="1"/>
          <p:nvPr>
            <p:ph idx="1" type="body"/>
          </p:nvPr>
        </p:nvSpPr>
        <p:spPr>
          <a:xfrm>
            <a:off x="490200" y="2693748"/>
            <a:ext cx="81636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Scenario 2: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 sz="1400">
                <a:solidFill>
                  <a:srgbClr val="434343"/>
                </a:solidFill>
              </a:rPr>
              <a:t>Modifying a legacy system for email notifications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Does it process personal data? If yes &lt; PIA or modification relative to existing one.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Identify minimal risk, propose minor safeguards (email opt-in, retention controls).  </a:t>
            </a:r>
            <a:br>
              <a:rPr lang="en" sz="1400">
                <a:solidFill>
                  <a:srgbClr val="434343"/>
                </a:solidFill>
              </a:rPr>
            </a:b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c9440896c_0_13"/>
          <p:cNvSpPr txBox="1"/>
          <p:nvPr>
            <p:ph type="title"/>
          </p:nvPr>
        </p:nvSpPr>
        <p:spPr>
          <a:xfrm>
            <a:off x="98325" y="131375"/>
            <a:ext cx="60360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>
                <a:solidFill>
                  <a:schemeClr val="dk1"/>
                </a:solidFill>
              </a:rPr>
              <a:t>Retention &amp; Accountability</a:t>
            </a:r>
            <a:endParaRPr/>
          </a:p>
        </p:txBody>
      </p:sp>
      <p:sp>
        <p:nvSpPr>
          <p:cNvPr id="174" name="Google Shape;174;g38c9440896c_0_13"/>
          <p:cNvSpPr txBox="1"/>
          <p:nvPr>
            <p:ph idx="1" type="body"/>
          </p:nvPr>
        </p:nvSpPr>
        <p:spPr>
          <a:xfrm>
            <a:off x="796925" y="1015599"/>
            <a:ext cx="81636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Retention: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 sz="1400">
                <a:solidFill>
                  <a:srgbClr val="434343"/>
                </a:solidFill>
              </a:rPr>
              <a:t>Completed PIA’s must be retained for </a:t>
            </a:r>
            <a:r>
              <a:rPr b="1" lang="en" sz="1400">
                <a:solidFill>
                  <a:srgbClr val="434343"/>
                </a:solidFill>
              </a:rPr>
              <a:t>at least 4 years</a:t>
            </a:r>
            <a:r>
              <a:rPr lang="en" sz="1400">
                <a:solidFill>
                  <a:srgbClr val="434343"/>
                </a:solidFill>
              </a:rPr>
              <a:t> or as long as processing continues, whichever is longer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5" name="Google Shape;175;g38c9440896c_0_13"/>
          <p:cNvSpPr txBox="1"/>
          <p:nvPr>
            <p:ph idx="1" type="body"/>
          </p:nvPr>
        </p:nvSpPr>
        <p:spPr>
          <a:xfrm>
            <a:off x="796925" y="1832973"/>
            <a:ext cx="81636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Roles:</a:t>
            </a:r>
            <a:r>
              <a:rPr lang="en">
                <a:solidFill>
                  <a:srgbClr val="434343"/>
                </a:solidFill>
              </a:rPr>
              <a:t>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CAO: </a:t>
            </a:r>
            <a:r>
              <a:rPr lang="en" sz="1400">
                <a:solidFill>
                  <a:srgbClr val="434343"/>
                </a:solidFill>
              </a:rPr>
              <a:t>Responsible</a:t>
            </a:r>
            <a:r>
              <a:rPr lang="en" sz="1400">
                <a:solidFill>
                  <a:srgbClr val="434343"/>
                </a:solidFill>
              </a:rPr>
              <a:t> for accuracy and attestation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Records Officer (ARO): Supports records aspects, appointed by CAO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CIO &amp; CPO: CIO approves template, CPO offers guidance and oversight  </a:t>
            </a:r>
            <a:br>
              <a:rPr lang="en" sz="1400">
                <a:solidFill>
                  <a:srgbClr val="434343"/>
                </a:solidFill>
              </a:rPr>
            </a:b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6" name="Google Shape;176;g38c9440896c_0_13"/>
          <p:cNvSpPr txBox="1"/>
          <p:nvPr>
            <p:ph idx="1" type="body"/>
          </p:nvPr>
        </p:nvSpPr>
        <p:spPr>
          <a:xfrm>
            <a:off x="886400" y="3315050"/>
            <a:ext cx="74109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Documentation</a:t>
            </a:r>
            <a:r>
              <a:rPr b="1" lang="en">
                <a:solidFill>
                  <a:srgbClr val="434343"/>
                </a:solidFill>
              </a:rPr>
              <a:t>:</a:t>
            </a:r>
            <a:r>
              <a:rPr lang="en">
                <a:solidFill>
                  <a:srgbClr val="434343"/>
                </a:solidFill>
              </a:rPr>
              <a:t> </a:t>
            </a:r>
            <a:r>
              <a:rPr lang="en" sz="1400">
                <a:solidFill>
                  <a:srgbClr val="434343"/>
                </a:solidFill>
              </a:rPr>
              <a:t>PIA’s, plus artifacts, help demonstrate compliance during audits and reviews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e36e6bbe1_1_10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g36e36e6bbe1_1_107"/>
          <p:cNvSpPr txBox="1"/>
          <p:nvPr/>
        </p:nvSpPr>
        <p:spPr>
          <a:xfrm>
            <a:off x="356840" y="284498"/>
            <a:ext cx="33975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</a:pPr>
            <a:r>
              <a:rPr b="1" i="0" lang="en" sz="32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Tools &amp; Resources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36e36e6bbe1_1_10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675" y="1467628"/>
            <a:ext cx="3303726" cy="33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6e36e6bbe1_1_10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499613">
            <a:off x="2217655" y="2584789"/>
            <a:ext cx="860400" cy="5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6e36e6bbe1_1_107"/>
          <p:cNvSpPr txBox="1"/>
          <p:nvPr>
            <p:ph idx="4294967295" type="body"/>
          </p:nvPr>
        </p:nvSpPr>
        <p:spPr>
          <a:xfrm>
            <a:off x="4876100" y="1467625"/>
            <a:ext cx="3869400" cy="17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</a:rPr>
              <a:t>Template</a:t>
            </a:r>
            <a:endParaRPr b="1"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Version 1.1 available now. 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What to expect out of next version…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c9440896c_0_2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g38c9440896c_0_20"/>
          <p:cNvSpPr txBox="1"/>
          <p:nvPr/>
        </p:nvSpPr>
        <p:spPr>
          <a:xfrm>
            <a:off x="144525" y="142950"/>
            <a:ext cx="49440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</a:pPr>
            <a:r>
              <a:rPr b="1" lang="en" sz="320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Additional Support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8c9440896c_0_20"/>
          <p:cNvSpPr txBox="1"/>
          <p:nvPr>
            <p:ph idx="4294967295" type="body"/>
          </p:nvPr>
        </p:nvSpPr>
        <p:spPr>
          <a:xfrm>
            <a:off x="259525" y="889750"/>
            <a:ext cx="8548800" cy="4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b="1" lang="en" sz="1400">
                <a:solidFill>
                  <a:srgbClr val="434343"/>
                </a:solidFill>
              </a:rPr>
              <a:t>Monthly Live Training </a:t>
            </a:r>
            <a:endParaRPr b="1" sz="1400">
              <a:solidFill>
                <a:srgbClr val="43434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b="1" lang="en" sz="1400">
                <a:solidFill>
                  <a:srgbClr val="434343"/>
                </a:solidFill>
              </a:rPr>
              <a:t>Subcommittee for Expansion</a:t>
            </a:r>
            <a:endParaRPr b="1" sz="1400">
              <a:solidFill>
                <a:srgbClr val="434343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</a:pP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</a:rPr>
              <a:t>A Privacy Commission subcommittee is actively refining the PIA to address additional use scenarios not covered in Version 1.1, including emerging technologies, interagency data sharing, and high-risk processing activities.</a:t>
            </a:r>
            <a:endParaRPr sz="11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b="1" lang="en" sz="1400">
                <a:solidFill>
                  <a:srgbClr val="434343"/>
                </a:solidFill>
                <a:highlight>
                  <a:srgbClr val="FFFFFF"/>
                </a:highlight>
              </a:rPr>
              <a:t>Scenario-Specific Guidance</a:t>
            </a:r>
            <a:endParaRPr b="1"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</a:pP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</a:rPr>
              <a:t>Development of supplemental modules for unique system types (e.g., AI-enabled applications, large-scale public-facing platforms, sensitive data handling environments) is an ongoing effort driven from needs communicated to the Office of Data Privacy.</a:t>
            </a:r>
            <a:endParaRPr sz="13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b="1" lang="en" sz="1400">
                <a:solidFill>
                  <a:srgbClr val="434343"/>
                </a:solidFill>
                <a:highlight>
                  <a:srgbClr val="FFFFFF"/>
                </a:highlight>
              </a:rPr>
              <a:t>Integrated Security Alignment</a:t>
            </a:r>
            <a:endParaRPr b="1"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</a:pP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</a:rPr>
              <a:t>The revised </a:t>
            </a:r>
            <a:r>
              <a:rPr lang="en" sz="1100" u="sng">
                <a:solidFill>
                  <a:srgbClr val="434343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DTS Security Policy 5000-0002</a:t>
            </a: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</a:rPr>
              <a:t> now explicitly links system security reviews with the PIA process, ensuring a single, coordinated compliance workflow.</a:t>
            </a:r>
            <a:endParaRPr b="1" sz="11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b="1" lang="en" sz="1400">
                <a:solidFill>
                  <a:srgbClr val="434343"/>
                </a:solidFill>
              </a:rPr>
              <a:t>Q&amp;A </a:t>
            </a:r>
            <a:r>
              <a:rPr i="1" lang="en" sz="1400">
                <a:solidFill>
                  <a:srgbClr val="434343"/>
                </a:solidFill>
              </a:rPr>
              <a:t>(DM for consultation) </a:t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v Ops 2">
  <a:themeElements>
    <a:clrScheme name="Custom 347">
      <a:dk1>
        <a:srgbClr val="707070"/>
      </a:dk1>
      <a:lt1>
        <a:srgbClr val="FFFFFF"/>
      </a:lt1>
      <a:dk2>
        <a:srgbClr val="5971FF"/>
      </a:dk2>
      <a:lt2>
        <a:srgbClr val="E6E6E6"/>
      </a:lt2>
      <a:accent1>
        <a:srgbClr val="8252FF"/>
      </a:accent1>
      <a:accent2>
        <a:srgbClr val="6BBAFC"/>
      </a:accent2>
      <a:accent3>
        <a:srgbClr val="C72900"/>
      </a:accent3>
      <a:accent4>
        <a:srgbClr val="EF8300"/>
      </a:accent4>
      <a:accent5>
        <a:srgbClr val="EDAD00"/>
      </a:accent5>
      <a:accent6>
        <a:srgbClr val="707070"/>
      </a:accent6>
      <a:hlink>
        <a:srgbClr val="5971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