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Nx2TJuSSdSZp8Vby9dCfXOaEw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e3c4ed0f4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9e3c4ed0f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9e3c4ed0f4_0_3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9e3c4ed0f4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Why is this important?  Is there a need for targeted ads on a government website?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e3c4ed0f4_0_3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9e3c4ed0f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e5c1e2164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9e5c1e21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f872188a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cf872188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9e3c4ed0f4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9e3c4ed0f4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9dc4fd27c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99dc4fd2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e3c4ed0f4_0_3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9e3c4ed0f4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e5c1e216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9e5c1e21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86313e28b_2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986313e28b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9e3c4ed0f4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9e3c4ed0f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86313e28b_2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986313e28b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99e270009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299e27000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Link to Privacy notice (ODP’s website or somewhere else?)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313e28b_2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986313e28b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e5c1e2164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9e5c1e21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86313e28b_2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986313e28b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e3c4ed0f4_0_3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9e3c4ed0f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Why is this important?  Is there a need for targeted ads on a government website?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645225" y="2762725"/>
            <a:ext cx="67365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1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4183350" y="3869900"/>
            <a:ext cx="31983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b="1" sz="13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ption 2">
  <p:cSld name="CUSTOM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/>
          <p:nvPr>
            <p:ph idx="2" type="pic"/>
          </p:nvPr>
        </p:nvSpPr>
        <p:spPr>
          <a:xfrm>
            <a:off x="4610100" y="0"/>
            <a:ext cx="4533900" cy="506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3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1"/>
          <p:cNvSpPr txBox="1"/>
          <p:nvPr>
            <p:ph idx="3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1"/>
          <p:cNvSpPr txBox="1"/>
          <p:nvPr>
            <p:ph idx="1" type="body"/>
          </p:nvPr>
        </p:nvSpPr>
        <p:spPr>
          <a:xfrm>
            <a:off x="381000" y="3620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2"/>
          <p:cNvSpPr txBox="1"/>
          <p:nvPr>
            <p:ph idx="1" type="body"/>
          </p:nvPr>
        </p:nvSpPr>
        <p:spPr>
          <a:xfrm>
            <a:off x="1510225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114" name="Google Shape;114;p3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Option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 txBox="1"/>
          <p:nvPr>
            <p:ph idx="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0"/>
          <p:cNvSpPr/>
          <p:nvPr>
            <p:ph idx="3" type="pic"/>
          </p:nvPr>
        </p:nvSpPr>
        <p:spPr>
          <a:xfrm>
            <a:off x="4708675" y="361950"/>
            <a:ext cx="3771900" cy="377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666750" y="361950"/>
            <a:ext cx="36387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1228875" y="1364925"/>
            <a:ext cx="69435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2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head 1">
  <p:cSld name="TITLE_1_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33"/>
          <p:cNvSpPr txBox="1"/>
          <p:nvPr/>
        </p:nvSpPr>
        <p:spPr>
          <a:xfrm>
            <a:off x="1387650" y="2039650"/>
            <a:ext cx="636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0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33"/>
          <p:cNvSpPr txBox="1"/>
          <p:nvPr>
            <p:ph idx="1" type="subTitle"/>
          </p:nvPr>
        </p:nvSpPr>
        <p:spPr>
          <a:xfrm>
            <a:off x="3257550" y="2942750"/>
            <a:ext cx="26289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sz="1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 sz="1300"/>
            </a:lvl9pPr>
          </a:lstStyle>
          <a:p/>
        </p:txBody>
      </p:sp>
      <p:pic>
        <p:nvPicPr>
          <p:cNvPr id="44" name="Google Shape;4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head">
  <p:cSld name="TITLE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1" sz="2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2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2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1236525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829962" y="1200150"/>
            <a:ext cx="33891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124612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3619335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25"/>
          <p:cNvSpPr txBox="1"/>
          <p:nvPr>
            <p:ph idx="3" type="body"/>
          </p:nvPr>
        </p:nvSpPr>
        <p:spPr>
          <a:xfrm>
            <a:off x="5992544" y="1200150"/>
            <a:ext cx="2257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1710425" y="2161800"/>
            <a:ext cx="57237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▷"/>
              <a:defRPr i="1"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2pPr>
            <a:lvl3pPr indent="-330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3pPr>
            <a:lvl4pPr indent="-330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indent="-330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indent="-330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indent="-330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indent="-330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indent="-330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/>
        </p:txBody>
      </p:sp>
      <p:sp>
        <p:nvSpPr>
          <p:cNvPr id="77" name="Google Shape;77;p2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6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6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6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6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037" y="4133725"/>
            <a:ext cx="780425" cy="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  <a:defRPr b="0" i="0" sz="3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▷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forms/d/e/1FAIpQLSeLaw09Gw5wOP1Lfnhq9UgS1Jl4RNJ6mx1lCgcTskP__mHjww/viewform" TargetMode="External"/><Relationship Id="rId4" Type="http://schemas.openxmlformats.org/officeDocument/2006/relationships/hyperlink" Target="mailto:officeofdataprivacy@utah.gov" TargetMode="External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ovops.utah.gov/website-privacy-notice/" TargetMode="External"/><Relationship Id="rId4" Type="http://schemas.openxmlformats.org/officeDocument/2006/relationships/hyperlink" Target="https://www.daviscountyutah.gov/privacy-policy" TargetMode="External"/><Relationship Id="rId5" Type="http://schemas.openxmlformats.org/officeDocument/2006/relationships/hyperlink" Target="https://brhdut.gov/about-us/privacy-policy/" TargetMode="External"/><Relationship Id="rId6" Type="http://schemas.openxmlformats.org/officeDocument/2006/relationships/hyperlink" Target="https://dhhs.utah.gov/website-privacy/#webtrack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rivacy.utah.gov/privacy-notice/" TargetMode="External"/><Relationship Id="rId4" Type="http://schemas.openxmlformats.org/officeDocument/2006/relationships/hyperlink" Target="https://privacy.utah.gov/website-privacy-policy/" TargetMode="External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ookie-script.com/web-cookie-types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e.utah.gov/xcode/Title63A/Chapter19/63A-19-S402.html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rivacy.utah.gov/" TargetMode="External"/><Relationship Id="rId4" Type="http://schemas.openxmlformats.org/officeDocument/2006/relationships/hyperlink" Target="mailto:officeofdataprivacy@utah.gov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privacy.utah.gov/website-privacy-polic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rivacy.utah.gov/data-subject-request-at-risk-employee/" TargetMode="External"/><Relationship Id="rId4" Type="http://schemas.openxmlformats.org/officeDocument/2006/relationships/hyperlink" Target="https://le.utah.gov/xcode/Title63A/Chapter19/63A-19-S402.5.html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e.utah.gov/xcode/Title63A/Chapter19/63A-19-S402.5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.utah.gov/xcode/Title63A/Chapter19/63A-19-S402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e3c4ed0f4_0_75"/>
          <p:cNvSpPr txBox="1"/>
          <p:nvPr>
            <p:ph type="ctrTitle"/>
          </p:nvPr>
        </p:nvSpPr>
        <p:spPr>
          <a:xfrm>
            <a:off x="645225" y="2610325"/>
            <a:ext cx="67365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400"/>
              <a:t>Privacy Notices</a:t>
            </a:r>
            <a:endParaRPr sz="3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2300"/>
              <a:t>For Collection &amp; Website</a:t>
            </a:r>
            <a:endParaRPr b="1" sz="2300"/>
          </a:p>
        </p:txBody>
      </p:sp>
      <p:sp>
        <p:nvSpPr>
          <p:cNvPr id="121" name="Google Shape;121;g39e3c4ed0f4_0_75"/>
          <p:cNvSpPr/>
          <p:nvPr/>
        </p:nvSpPr>
        <p:spPr>
          <a:xfrm>
            <a:off x="290650" y="114500"/>
            <a:ext cx="5812800" cy="227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g39e3c4ed0f4_0_75" title="Screenshot 2025-03-24 at 12.41.58 PM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"/>
            <a:ext cx="6170375" cy="23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9e3c4ed0f4_0_75"/>
          <p:cNvSpPr txBox="1"/>
          <p:nvPr/>
        </p:nvSpPr>
        <p:spPr>
          <a:xfrm>
            <a:off x="6028950" y="3666600"/>
            <a:ext cx="27417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The information in this presentation is provided as a resource to assist governmental entities and </a:t>
            </a:r>
            <a:r>
              <a:rPr b="1" i="1" lang="en" sz="10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does not constitute legal advice</a:t>
            </a:r>
            <a:r>
              <a:rPr b="0" i="1" lang="en" sz="10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. Governmental entities should consult with their legal counsel regarding this information.</a:t>
            </a:r>
            <a:endParaRPr b="0" i="1" sz="10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e3c4ed0f4_0_39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g39e3c4ed0f4_0_396"/>
          <p:cNvSpPr txBox="1"/>
          <p:nvPr>
            <p:ph type="title"/>
          </p:nvPr>
        </p:nvSpPr>
        <p:spPr>
          <a:xfrm>
            <a:off x="214625" y="222400"/>
            <a:ext cx="41031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Cookie Examples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3" name="Google Shape;203;g39e3c4ed0f4_0_396"/>
          <p:cNvSpPr txBox="1"/>
          <p:nvPr/>
        </p:nvSpPr>
        <p:spPr>
          <a:xfrm>
            <a:off x="610425" y="949225"/>
            <a:ext cx="8213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Cookies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strings of text sent to your browser from a visited 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First-party cookies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are set by the site you visited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Third-party cookies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are set by service providers/partners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Session cookies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deleted once you close your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Persistent cookies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stored in the session for a period of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Tags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small pieces of code used on websites to collect and share data.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90% of 3</a:t>
            </a:r>
            <a:r>
              <a:rPr b="0" baseline="3000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-party Cookies are set by Tags (i.e. Pixels, Beacons, keyloggers)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hape, icon&#10;&#10;AI-generated content may be incorrect." id="204" name="Google Shape;204;g39e3c4ed0f4_0_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5060">
            <a:off x="333426" y="3459526"/>
            <a:ext cx="465445" cy="28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e3c4ed0f4_0_324"/>
          <p:cNvSpPr txBox="1"/>
          <p:nvPr>
            <p:ph idx="1" type="body"/>
          </p:nvPr>
        </p:nvSpPr>
        <p:spPr>
          <a:xfrm>
            <a:off x="888725" y="1398300"/>
            <a:ext cx="72039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200">
                <a:solidFill>
                  <a:srgbClr val="000000"/>
                </a:solidFill>
              </a:rPr>
              <a:t>What is it?</a:t>
            </a:r>
            <a:r>
              <a:rPr lang="en" sz="22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A report that identifies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 tracking technologies on entity websites, such as cookies &amp; tags. 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200">
                <a:solidFill>
                  <a:srgbClr val="000000"/>
                </a:solidFill>
              </a:rPr>
              <a:t>Instructions</a:t>
            </a:r>
            <a:r>
              <a:rPr lang="en" sz="2200">
                <a:solidFill>
                  <a:srgbClr val="000000"/>
                </a:solidFill>
              </a:rPr>
              <a:t>: </a:t>
            </a:r>
            <a:r>
              <a:rPr lang="en" sz="1800">
                <a:solidFill>
                  <a:srgbClr val="000000"/>
                </a:solidFill>
              </a:rPr>
              <a:t>Complete the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Website Assessment Request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solidFill>
                  <a:srgbClr val="000000"/>
                </a:solidFill>
              </a:rPr>
              <a:t>or request by email:</a:t>
            </a:r>
            <a:r>
              <a:rPr lang="en" sz="1800">
                <a:solidFill>
                  <a:srgbClr val="383838"/>
                </a:solidFill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officeofdataprivacy@utah.gov</a:t>
            </a:r>
            <a:r>
              <a:rPr lang="en" sz="1800">
                <a:solidFill>
                  <a:srgbClr val="383838"/>
                </a:solidFill>
              </a:rPr>
              <a:t> </a:t>
            </a:r>
            <a:endParaRPr sz="1800">
              <a:solidFill>
                <a:srgbClr val="38383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rgbClr val="383838"/>
              </a:solidFill>
            </a:endParaRPr>
          </a:p>
        </p:txBody>
      </p:sp>
      <p:sp>
        <p:nvSpPr>
          <p:cNvPr id="210" name="Google Shape;210;g39e3c4ed0f4_0_32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g39e3c4ed0f4_0_3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9000" y="222401"/>
            <a:ext cx="1942137" cy="469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9e3c4ed0f4_0_324"/>
          <p:cNvSpPr txBox="1"/>
          <p:nvPr>
            <p:ph type="title"/>
          </p:nvPr>
        </p:nvSpPr>
        <p:spPr>
          <a:xfrm>
            <a:off x="214625" y="222400"/>
            <a:ext cx="5440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Website Scanning Report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e5c1e2164_0_21"/>
          <p:cNvSpPr txBox="1"/>
          <p:nvPr>
            <p:ph type="title"/>
          </p:nvPr>
        </p:nvSpPr>
        <p:spPr>
          <a:xfrm>
            <a:off x="246075" y="193225"/>
            <a:ext cx="5619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Understanding the Report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8" name="Google Shape;218;g39e5c1e2164_0_2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g39e5c1e2164_0_21" title="ReportIcon1_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863" y="984400"/>
            <a:ext cx="2689575" cy="344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9e5c1e2164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135" y="1394150"/>
            <a:ext cx="2361175" cy="57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f872188a9_0_0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Notice Examples</a:t>
            </a:r>
            <a:endParaRPr/>
          </a:p>
        </p:txBody>
      </p:sp>
      <p:sp>
        <p:nvSpPr>
          <p:cNvPr id="226" name="Google Shape;226;g3cf872188a9_0_0"/>
          <p:cNvSpPr txBox="1"/>
          <p:nvPr>
            <p:ph idx="1" type="body"/>
          </p:nvPr>
        </p:nvSpPr>
        <p:spPr>
          <a:xfrm>
            <a:off x="1237925" y="1215800"/>
            <a:ext cx="69435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Utah Dept. of Government Operations: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https://govops.utah.gov/website-privacy-notice/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Davis County: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https://www.daviscountyutah.gov/privacy-policy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Bear River Health Department: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https://brhdut.gov/about-us/privacy-policy/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Utah Dept. of Health &amp; Human Services: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https://dhhs.utah.gov/website-privacy/#webtracking</a:t>
            </a:r>
            <a:endParaRPr/>
          </a:p>
        </p:txBody>
      </p:sp>
      <p:sp>
        <p:nvSpPr>
          <p:cNvPr id="227" name="Google Shape;227;g3cf872188a9_0_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e3c4ed0f4_0_332"/>
          <p:cNvSpPr txBox="1"/>
          <p:nvPr>
            <p:ph type="title"/>
          </p:nvPr>
        </p:nvSpPr>
        <p:spPr>
          <a:xfrm>
            <a:off x="246075" y="193225"/>
            <a:ext cx="249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Conclusion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3" name="Google Shape;233;g39e3c4ed0f4_0_332"/>
          <p:cNvSpPr txBox="1"/>
          <p:nvPr>
            <p:ph idx="1" type="body"/>
          </p:nvPr>
        </p:nvSpPr>
        <p:spPr>
          <a:xfrm>
            <a:off x="470400" y="1486718"/>
            <a:ext cx="4044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rgbClr val="000000"/>
                </a:solidFill>
              </a:rPr>
              <a:t>2.</a:t>
            </a:r>
            <a:r>
              <a:rPr lang="en" sz="2100">
                <a:solidFill>
                  <a:srgbClr val="000000"/>
                </a:solidFill>
              </a:rPr>
              <a:t> </a:t>
            </a:r>
            <a:r>
              <a:rPr b="1" lang="en" sz="2100">
                <a:solidFill>
                  <a:srgbClr val="000000"/>
                </a:solidFill>
              </a:rPr>
              <a:t>Download </a:t>
            </a:r>
            <a:r>
              <a:rPr lang="en" sz="2100">
                <a:solidFill>
                  <a:srgbClr val="000000"/>
                </a:solidFill>
              </a:rPr>
              <a:t>the templates 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234" name="Google Shape;234;g39e3c4ed0f4_0_33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g39e3c4ed0f4_0_332">
            <a:hlinkClick r:id="rId3"/>
          </p:cNvPr>
          <p:cNvSpPr/>
          <p:nvPr/>
        </p:nvSpPr>
        <p:spPr>
          <a:xfrm>
            <a:off x="4630175" y="1965650"/>
            <a:ext cx="2951700" cy="6246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Privacy Notice for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Collection of Personal Data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g39e3c4ed0f4_0_332"/>
          <p:cNvSpPr txBox="1"/>
          <p:nvPr>
            <p:ph idx="1" type="body"/>
          </p:nvPr>
        </p:nvSpPr>
        <p:spPr>
          <a:xfrm>
            <a:off x="476100" y="2671459"/>
            <a:ext cx="81918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solidFill>
                  <a:srgbClr val="000000"/>
                </a:solidFill>
              </a:rPr>
              <a:t>3.</a:t>
            </a:r>
            <a:r>
              <a:rPr lang="en" sz="1800">
                <a:solidFill>
                  <a:srgbClr val="000000"/>
                </a:solidFill>
              </a:rPr>
              <a:t> </a:t>
            </a:r>
            <a:r>
              <a:rPr b="1" lang="en" sz="1800">
                <a:solidFill>
                  <a:srgbClr val="000000"/>
                </a:solidFill>
              </a:rPr>
              <a:t>Receive </a:t>
            </a:r>
            <a:r>
              <a:rPr lang="en" sz="1800">
                <a:solidFill>
                  <a:srgbClr val="000000"/>
                </a:solidFill>
              </a:rPr>
              <a:t>your scanning report </a:t>
            </a:r>
            <a:endParaRPr sz="18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▷"/>
            </a:pPr>
            <a:r>
              <a:rPr b="1" lang="en" sz="1800">
                <a:solidFill>
                  <a:srgbClr val="000000"/>
                </a:solidFill>
              </a:rPr>
              <a:t>Analyze </a:t>
            </a:r>
            <a:r>
              <a:rPr lang="en" sz="1800">
                <a:solidFill>
                  <a:srgbClr val="000000"/>
                </a:solidFill>
              </a:rPr>
              <a:t>the report with your team</a:t>
            </a:r>
            <a:endParaRPr sz="18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▷"/>
            </a:pPr>
            <a:r>
              <a:rPr b="1" lang="en" sz="1800">
                <a:solidFill>
                  <a:srgbClr val="000000"/>
                </a:solidFill>
              </a:rPr>
              <a:t>Confirm </a:t>
            </a:r>
            <a:r>
              <a:rPr lang="en" sz="1800">
                <a:solidFill>
                  <a:srgbClr val="000000"/>
                </a:solidFill>
              </a:rPr>
              <a:t>legal authority for collection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▷"/>
            </a:pPr>
            <a:r>
              <a:rPr b="1" lang="en" sz="1800">
                <a:solidFill>
                  <a:srgbClr val="000000"/>
                </a:solidFill>
              </a:rPr>
              <a:t>Correct </a:t>
            </a:r>
            <a:r>
              <a:rPr lang="en" sz="1800">
                <a:solidFill>
                  <a:srgbClr val="000000"/>
                </a:solidFill>
              </a:rPr>
              <a:t>any issues with your technical team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7" name="Google Shape;237;g39e3c4ed0f4_0_332"/>
          <p:cNvSpPr txBox="1"/>
          <p:nvPr>
            <p:ph idx="1" type="body"/>
          </p:nvPr>
        </p:nvSpPr>
        <p:spPr>
          <a:xfrm>
            <a:off x="470400" y="907725"/>
            <a:ext cx="2840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rgbClr val="000000"/>
                </a:solidFill>
              </a:rPr>
              <a:t>1.</a:t>
            </a:r>
            <a:r>
              <a:rPr lang="en" sz="2100">
                <a:solidFill>
                  <a:srgbClr val="000000"/>
                </a:solidFill>
              </a:rPr>
              <a:t> </a:t>
            </a:r>
            <a:r>
              <a:rPr b="1" lang="en" sz="2100">
                <a:solidFill>
                  <a:srgbClr val="000000"/>
                </a:solidFill>
              </a:rPr>
              <a:t>Request </a:t>
            </a:r>
            <a:r>
              <a:rPr lang="en" sz="2100">
                <a:solidFill>
                  <a:srgbClr val="000000"/>
                </a:solidFill>
              </a:rPr>
              <a:t>the Scan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238" name="Google Shape;238;g39e3c4ed0f4_0_332">
            <a:hlinkClick r:id="rId4"/>
          </p:cNvPr>
          <p:cNvSpPr/>
          <p:nvPr/>
        </p:nvSpPr>
        <p:spPr>
          <a:xfrm>
            <a:off x="1726150" y="1965625"/>
            <a:ext cx="2688300" cy="6246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Website Privacy Notice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g39e3c4ed0f4_0_3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1050" y="1934738"/>
            <a:ext cx="449125" cy="4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9e3c4ed0f4_0_3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2247" y="1934746"/>
            <a:ext cx="449125" cy="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9dc4fd27c_0_9"/>
          <p:cNvSpPr txBox="1"/>
          <p:nvPr>
            <p:ph type="title"/>
          </p:nvPr>
        </p:nvSpPr>
        <p:spPr>
          <a:xfrm>
            <a:off x="893700" y="358400"/>
            <a:ext cx="3379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Reference Help</a:t>
            </a:r>
            <a:endParaRPr/>
          </a:p>
        </p:txBody>
      </p:sp>
      <p:sp>
        <p:nvSpPr>
          <p:cNvPr id="246" name="Google Shape;246;g399dc4fd27c_0_9"/>
          <p:cNvSpPr txBox="1"/>
          <p:nvPr>
            <p:ph idx="1" type="body"/>
          </p:nvPr>
        </p:nvSpPr>
        <p:spPr>
          <a:xfrm>
            <a:off x="692550" y="1343400"/>
            <a:ext cx="5226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https://cookie-script.com/web-cookie-types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 deeper dive into cookies and tags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7" name="Google Shape;247;g399dc4fd27c_0_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g399dc4fd27c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2925" y="528775"/>
            <a:ext cx="3633600" cy="15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99dc4fd27c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5694" y="3130725"/>
            <a:ext cx="2361175" cy="57125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99dc4fd27c_0_9"/>
          <p:cNvSpPr txBox="1"/>
          <p:nvPr>
            <p:ph idx="1" type="body"/>
          </p:nvPr>
        </p:nvSpPr>
        <p:spPr>
          <a:xfrm>
            <a:off x="1751300" y="3337950"/>
            <a:ext cx="66639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/>
              <a:t>Observe Point is working on a Data Dictionary reference tool for cookies and tags (Pending deployment)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e3c4ed0f4_0_342"/>
          <p:cNvSpPr txBox="1"/>
          <p:nvPr>
            <p:ph type="title"/>
          </p:nvPr>
        </p:nvSpPr>
        <p:spPr>
          <a:xfrm>
            <a:off x="246075" y="193225"/>
            <a:ext cx="249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Next Steps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" name="Google Shape;256;g39e3c4ed0f4_0_34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g39e3c4ed0f4_0_342"/>
          <p:cNvSpPr txBox="1"/>
          <p:nvPr>
            <p:ph idx="1" type="body"/>
          </p:nvPr>
        </p:nvSpPr>
        <p:spPr>
          <a:xfrm>
            <a:off x="424675" y="817850"/>
            <a:ext cx="8195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rgbClr val="000000"/>
                </a:solidFill>
              </a:rPr>
              <a:t>4.</a:t>
            </a:r>
            <a:r>
              <a:rPr lang="en" sz="2100">
                <a:solidFill>
                  <a:srgbClr val="000000"/>
                </a:solidFill>
              </a:rPr>
              <a:t> </a:t>
            </a:r>
            <a:r>
              <a:rPr b="1" lang="en" sz="2100">
                <a:solidFill>
                  <a:srgbClr val="000000"/>
                </a:solidFill>
              </a:rPr>
              <a:t>Update </a:t>
            </a:r>
            <a:r>
              <a:rPr lang="en" sz="2100">
                <a:solidFill>
                  <a:srgbClr val="000000"/>
                </a:solidFill>
              </a:rPr>
              <a:t>privacy notice &amp; personal data collection notices</a:t>
            </a:r>
            <a:endParaRPr b="1" sz="2100">
              <a:solidFill>
                <a:srgbClr val="000000"/>
              </a:solidFill>
            </a:endParaRPr>
          </a:p>
        </p:txBody>
      </p:sp>
      <p:sp>
        <p:nvSpPr>
          <p:cNvPr id="258" name="Google Shape;258;g39e3c4ed0f4_0_342"/>
          <p:cNvSpPr txBox="1"/>
          <p:nvPr/>
        </p:nvSpPr>
        <p:spPr>
          <a:xfrm>
            <a:off x="532625" y="1362925"/>
            <a:ext cx="8338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Where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you post?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Website privacy notice should be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prominently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displayed on your website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 data collection notice must be Included as part of any document or form collecting personal data (this includes electronic forms downloaded)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Tip: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a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conspicuous link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see next slide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or a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QR code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(refer site visitor to the appropriate personal data collect notice)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g39e3c4ed0f4_0_342">
            <a:hlinkClick r:id="rId3"/>
          </p:cNvPr>
          <p:cNvSpPr/>
          <p:nvPr/>
        </p:nvSpPr>
        <p:spPr>
          <a:xfrm>
            <a:off x="7283064" y="4160316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63A-19-402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39e3c4ed0f4_0_342" title="istockphoto-1154054602-612x612.jpg"/>
          <p:cNvPicPr preferRelativeResize="0"/>
          <p:nvPr/>
        </p:nvPicPr>
        <p:blipFill rotWithShape="1">
          <a:blip r:embed="rId4">
            <a:alphaModFix/>
          </a:blip>
          <a:srcRect b="32875" l="17434" r="17120" t="5000"/>
          <a:stretch/>
        </p:blipFill>
        <p:spPr>
          <a:xfrm>
            <a:off x="1006850" y="3640825"/>
            <a:ext cx="657999" cy="6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9e3c4ed0f4_0_342"/>
          <p:cNvSpPr txBox="1"/>
          <p:nvPr/>
        </p:nvSpPr>
        <p:spPr>
          <a:xfrm>
            <a:off x="1664850" y="3794750"/>
            <a:ext cx="5618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IMPORTANT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The governmental entity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may only use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personal data furnished by an individual for the purposes identified in the privacy notice provided to that individual.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g39e3c4ed0f4_0_3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9381" y="4255455"/>
            <a:ext cx="449125" cy="4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9e3c4ed0f4_0_3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71250" y="2674241"/>
            <a:ext cx="658000" cy="6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9e5c1e2164_0_0"/>
          <p:cNvSpPr txBox="1"/>
          <p:nvPr>
            <p:ph type="title"/>
          </p:nvPr>
        </p:nvSpPr>
        <p:spPr>
          <a:xfrm>
            <a:off x="222450" y="215750"/>
            <a:ext cx="43494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Example Location</a:t>
            </a:r>
            <a:endParaRPr/>
          </a:p>
        </p:txBody>
      </p:sp>
      <p:sp>
        <p:nvSpPr>
          <p:cNvPr id="269" name="Google Shape;269;g39e5c1e2164_0_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Google Shape;270;g39e5c1e21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8725"/>
            <a:ext cx="8839199" cy="223414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9e5c1e2164_0_0"/>
          <p:cNvSpPr/>
          <p:nvPr/>
        </p:nvSpPr>
        <p:spPr>
          <a:xfrm rot="-5400000">
            <a:off x="7314275" y="2202575"/>
            <a:ext cx="707700" cy="53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86313e28b_2_155"/>
          <p:cNvSpPr txBox="1"/>
          <p:nvPr>
            <p:ph type="title"/>
          </p:nvPr>
        </p:nvSpPr>
        <p:spPr>
          <a:xfrm>
            <a:off x="246075" y="193225"/>
            <a:ext cx="249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Next Steps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7" name="Google Shape;277;g3986313e28b_2_15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g3986313e28b_2_155"/>
          <p:cNvSpPr txBox="1"/>
          <p:nvPr/>
        </p:nvSpPr>
        <p:spPr>
          <a:xfrm>
            <a:off x="317400" y="1594350"/>
            <a:ext cx="34212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 CONGRATS! </a:t>
            </a:r>
            <a:endParaRPr b="1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now have a level 3 privacy practice 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Time to update your annual privacy report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986313e28b_2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600" y="855624"/>
            <a:ext cx="5172601" cy="343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9e3c4ed0f4_0_199"/>
          <p:cNvSpPr txBox="1"/>
          <p:nvPr/>
        </p:nvSpPr>
        <p:spPr>
          <a:xfrm>
            <a:off x="2094600" y="4105975"/>
            <a:ext cx="49548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isit us at: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privacy.utah.gov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 email us at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6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officeofdataprivacy@utah.gov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g39e3c4ed0f4_0_199" title="Screenshot 2025-03-24 at 12.41.58 PM 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"/>
            <a:ext cx="9144000" cy="347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9e3c4ed0f4_0_199"/>
          <p:cNvSpPr/>
          <p:nvPr/>
        </p:nvSpPr>
        <p:spPr>
          <a:xfrm>
            <a:off x="0" y="3272366"/>
            <a:ext cx="9144000" cy="71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86313e28b_2_1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g3986313e28b_2_13"/>
          <p:cNvSpPr txBox="1"/>
          <p:nvPr>
            <p:ph idx="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g3986313e28b_2_13"/>
          <p:cNvSpPr txBox="1"/>
          <p:nvPr>
            <p:ph idx="1" type="body"/>
          </p:nvPr>
        </p:nvSpPr>
        <p:spPr>
          <a:xfrm>
            <a:off x="1044050" y="1234950"/>
            <a:ext cx="39438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b="1" lang="en">
                <a:solidFill>
                  <a:srgbClr val="434343"/>
                </a:solidFill>
              </a:rPr>
              <a:t>Create </a:t>
            </a:r>
            <a:r>
              <a:rPr lang="en">
                <a:solidFill>
                  <a:srgbClr val="434343"/>
                </a:solidFill>
              </a:rPr>
              <a:t>and properly use a Website Privacy Notice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b="1" lang="en">
                <a:solidFill>
                  <a:srgbClr val="434343"/>
                </a:solidFill>
              </a:rPr>
              <a:t>Develop </a:t>
            </a:r>
            <a:r>
              <a:rPr lang="en">
                <a:solidFill>
                  <a:srgbClr val="434343"/>
                </a:solidFill>
              </a:rPr>
              <a:t>Personal Data Collection Privacy Notice(s)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▷"/>
            </a:pPr>
            <a:r>
              <a:rPr b="1" lang="en">
                <a:solidFill>
                  <a:srgbClr val="434343"/>
                </a:solidFill>
              </a:rPr>
              <a:t>Obtain </a:t>
            </a:r>
            <a:r>
              <a:rPr lang="en">
                <a:solidFill>
                  <a:srgbClr val="434343"/>
                </a:solidFill>
              </a:rPr>
              <a:t>a free website scanning report </a:t>
            </a:r>
            <a:endParaRPr>
              <a:solidFill>
                <a:srgbClr val="434343"/>
              </a:solidFill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Logo, company name&#10;&#10;AI-generated content may be incorrect." id="131" name="Google Shape;131;g3986313e28b_2_13"/>
          <p:cNvPicPr preferRelativeResize="0"/>
          <p:nvPr/>
        </p:nvPicPr>
        <p:blipFill rotWithShape="1">
          <a:blip r:embed="rId3">
            <a:alphaModFix/>
          </a:blip>
          <a:srcRect b="10099" l="4877" r="50000" t="14309"/>
          <a:stretch/>
        </p:blipFill>
        <p:spPr>
          <a:xfrm>
            <a:off x="5382322" y="430042"/>
            <a:ext cx="3388320" cy="3192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986313e28b_2_13"/>
          <p:cNvSpPr txBox="1"/>
          <p:nvPr/>
        </p:nvSpPr>
        <p:spPr>
          <a:xfrm>
            <a:off x="188535" y="61475"/>
            <a:ext cx="6798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"/>
              <a:buNone/>
            </a:pPr>
            <a:r>
              <a:rPr b="1" i="0" lang="en" sz="32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Learning Objectives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986313e28b_2_13"/>
          <p:cNvSpPr txBox="1"/>
          <p:nvPr/>
        </p:nvSpPr>
        <p:spPr>
          <a:xfrm>
            <a:off x="5287776" y="4173825"/>
            <a:ext cx="338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b="1" i="1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Tip</a:t>
            </a:r>
            <a:r>
              <a:rPr b="0" i="1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This slideshow can </a:t>
            </a:r>
            <a:r>
              <a:rPr b="0" i="1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be found here</a:t>
            </a:r>
            <a:r>
              <a:rPr b="0" i="1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1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99e270009_0_11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g3299e270009_0_117"/>
          <p:cNvSpPr txBox="1"/>
          <p:nvPr/>
        </p:nvSpPr>
        <p:spPr>
          <a:xfrm>
            <a:off x="558400" y="935900"/>
            <a:ext cx="81714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website privacy notice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is a statement on a website that explains </a:t>
            </a: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how the site collects, uses, shares, and protects personal (user) information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 simple terms, it tells people: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What data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you collect (like names, emails, cookies, or IP addresses)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Why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you collect it (such as improving services or marketing)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you sell/share it with (if anyone)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you protect it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What rights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users have over their data (like access, correction, or deletion)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g3299e270009_0_117"/>
          <p:cNvSpPr txBox="1"/>
          <p:nvPr>
            <p:ph type="title"/>
          </p:nvPr>
        </p:nvSpPr>
        <p:spPr>
          <a:xfrm>
            <a:off x="143850" y="147225"/>
            <a:ext cx="70974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What is a Website Privacy Notice?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542675" y="776625"/>
            <a:ext cx="81897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governmental entity's website shall include notice to a user: 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the owner/operator of the government website;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contact the governmental entity responsible for the website;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method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which a user may: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seek access to the user's personal data or user data;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request to correct or amend the user's personal data or user data; and 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file a complaint with the data privacy ombudsperson;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at-risk employee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may request that their information be classified private.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3">
            <a:hlinkClick r:id="rId4"/>
          </p:cNvPr>
          <p:cNvSpPr/>
          <p:nvPr/>
        </p:nvSpPr>
        <p:spPr>
          <a:xfrm>
            <a:off x="7448214" y="4207516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63A-19-402.5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>
            <p:ph type="title"/>
          </p:nvPr>
        </p:nvSpPr>
        <p:spPr>
          <a:xfrm>
            <a:off x="128125" y="147225"/>
            <a:ext cx="4920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Required Language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163175" y="4034725"/>
            <a:ext cx="614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Entities </a:t>
            </a: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may not collect user data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a government website unless the entity has complied with the requirements in this section.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2250" y="4271850"/>
            <a:ext cx="449125" cy="4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title="istockphoto-1154054602-612x612.jpg"/>
          <p:cNvPicPr preferRelativeResize="0"/>
          <p:nvPr/>
        </p:nvPicPr>
        <p:blipFill rotWithShape="1">
          <a:blip r:embed="rId6">
            <a:alphaModFix/>
          </a:blip>
          <a:srcRect b="32875" l="17434" r="17120" t="5000"/>
          <a:stretch/>
        </p:blipFill>
        <p:spPr>
          <a:xfrm>
            <a:off x="1420175" y="3716622"/>
            <a:ext cx="449125" cy="42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448275" y="1272100"/>
            <a:ext cx="83208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website privacy notice must also include: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Any website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tracking technology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that is used to collect user data on the government website;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user data is collected;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intended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purposes and uses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the user data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Classes of persons and governmental entities: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whom 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data is shared or sold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record series in which the user data is included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5">
            <a:hlinkClick r:id="rId3"/>
          </p:cNvPr>
          <p:cNvSpPr/>
          <p:nvPr/>
        </p:nvSpPr>
        <p:spPr>
          <a:xfrm>
            <a:off x="7196564" y="4207516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63A-19-402.5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>
            <p:ph type="title"/>
          </p:nvPr>
        </p:nvSpPr>
        <p:spPr>
          <a:xfrm>
            <a:off x="128125" y="147225"/>
            <a:ext cx="4920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If you collect </a:t>
            </a:r>
            <a:r>
              <a:rPr b="1" lang="en">
                <a:solidFill>
                  <a:srgbClr val="000000"/>
                </a:solidFill>
              </a:rPr>
              <a:t>user data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6275" y="4271850"/>
            <a:ext cx="449125" cy="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86313e28b_2_14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g3986313e28b_2_143"/>
          <p:cNvSpPr txBox="1"/>
          <p:nvPr/>
        </p:nvSpPr>
        <p:spPr>
          <a:xfrm>
            <a:off x="582000" y="1278325"/>
            <a:ext cx="8171400" cy="29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 data collection privacy notice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is a statement on a website that explains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the site collects, uses, shares, and protects personal information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from its visitors or users.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simple terms, it tells people: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data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you collect (like names, emails, addresses, phone#, etc.)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you collect it (such as in order to provide services)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you share it with / sell it to (if anyone)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you protect it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rights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users have over their data (like access, correction, or deletion)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3986313e28b_2_143"/>
          <p:cNvSpPr txBox="1"/>
          <p:nvPr>
            <p:ph type="title"/>
          </p:nvPr>
        </p:nvSpPr>
        <p:spPr>
          <a:xfrm>
            <a:off x="143850" y="147225"/>
            <a:ext cx="73119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What is a Personal Data Collection Privacy Notice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e5c1e2164_0_1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g39e5c1e2164_0_12"/>
          <p:cNvSpPr txBox="1"/>
          <p:nvPr/>
        </p:nvSpPr>
        <p:spPr>
          <a:xfrm>
            <a:off x="649600" y="911475"/>
            <a:ext cx="72786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Both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 Data notice – </a:t>
            </a: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required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if you are collecting personal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Both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the personal data collected by a governmental entity is: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classified</a:t>
            </a: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a public record under GRAMA, the privacy notice shall be limited to a statement indicating that the individual's personal data may be available to the public, &amp; </a:t>
            </a:r>
            <a:r>
              <a:rPr b="0" i="1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(iv – the record series)</a:t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not classified</a:t>
            </a: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a public record under GRAMA, the privacy notice shall describe: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intended purposes &amp; uses of the personal data;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consequences for refusing to provide the personal data;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classes of persons &amp; governmental entities: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whom the governmental entity shares personal data; or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whom the governmental entity sells personal data; &amp;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■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series 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which the personal data is included.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9e5c1e2164_0_12">
            <a:hlinkClick r:id="rId3"/>
          </p:cNvPr>
          <p:cNvSpPr/>
          <p:nvPr/>
        </p:nvSpPr>
        <p:spPr>
          <a:xfrm>
            <a:off x="7283064" y="4160316"/>
            <a:ext cx="1284000" cy="5778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25400">
            <a:solidFill>
              <a:srgbClr val="2D4E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63A-19-402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9e5c1e2164_0_12"/>
          <p:cNvSpPr txBox="1"/>
          <p:nvPr>
            <p:ph type="title"/>
          </p:nvPr>
        </p:nvSpPr>
        <p:spPr>
          <a:xfrm>
            <a:off x="143850" y="147225"/>
            <a:ext cx="4653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Required Language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6" name="Google Shape;176;g39e5c1e2164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0575" y="4224650"/>
            <a:ext cx="449125" cy="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86313e28b_2_2"/>
          <p:cNvSpPr txBox="1"/>
          <p:nvPr>
            <p:ph type="title"/>
          </p:nvPr>
        </p:nvSpPr>
        <p:spPr>
          <a:xfrm>
            <a:off x="185900" y="201100"/>
            <a:ext cx="45015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Two Distinct Notices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2" name="Google Shape;182;g3986313e28b_2_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g3986313e28b_2_2"/>
          <p:cNvSpPr txBox="1"/>
          <p:nvPr/>
        </p:nvSpPr>
        <p:spPr>
          <a:xfrm>
            <a:off x="2419138" y="1606125"/>
            <a:ext cx="1730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Website Privacy Notice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GDPA section 402.5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g3986313e28b_2_2"/>
          <p:cNvSpPr txBox="1"/>
          <p:nvPr/>
        </p:nvSpPr>
        <p:spPr>
          <a:xfrm>
            <a:off x="6044488" y="1454975"/>
            <a:ext cx="1840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 Data Collection Privacy Notice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GDPA section 402</a:t>
            </a:r>
            <a:endParaRPr b="1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g3986313e28b_2_2" title="ReportIcon1_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988" y="1160325"/>
            <a:ext cx="1389150" cy="177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986313e28b_2_2" title="ReportIcon1_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5338" y="1113125"/>
            <a:ext cx="1389150" cy="177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986313e28b_2_2"/>
          <p:cNvSpPr txBox="1"/>
          <p:nvPr/>
        </p:nvSpPr>
        <p:spPr>
          <a:xfrm>
            <a:off x="799438" y="3106975"/>
            <a:ext cx="335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document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Prominently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 Posted on your website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g3986313e28b_2_2"/>
          <p:cNvSpPr txBox="1"/>
          <p:nvPr/>
        </p:nvSpPr>
        <p:spPr>
          <a:xfrm>
            <a:off x="4762863" y="3106975"/>
            <a:ext cx="358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1+ document(s)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Made available wherever personal data is collected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e3c4ed0f4_0_37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g39e3c4ed0f4_0_373"/>
          <p:cNvSpPr txBox="1"/>
          <p:nvPr>
            <p:ph type="title"/>
          </p:nvPr>
        </p:nvSpPr>
        <p:spPr>
          <a:xfrm>
            <a:off x="214625" y="222400"/>
            <a:ext cx="7028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000000"/>
                </a:solidFill>
              </a:rPr>
              <a:t>What are Tracking Technologies?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5" name="Google Shape;195;g39e3c4ed0f4_0_373"/>
          <p:cNvSpPr txBox="1"/>
          <p:nvPr/>
        </p:nvSpPr>
        <p:spPr>
          <a:xfrm>
            <a:off x="440425" y="949225"/>
            <a:ext cx="8383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Cookies / Tags</a:t>
            </a: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Small pieces of data that a website stores on your device to remember information about you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Performance (analytics)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Targeted advertising (personalized/behavioral advertising)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●"/>
            </a:pPr>
            <a:r>
              <a:rPr b="0" i="0" lang="en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Service required (such as authentication (login), security, user preferences, functionality) 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g39e3c4ed0f4_0_373"/>
          <p:cNvSpPr txBox="1"/>
          <p:nvPr/>
        </p:nvSpPr>
        <p:spPr>
          <a:xfrm>
            <a:off x="1219975" y="4229925"/>
            <a:ext cx="726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707070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b="1" i="1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Only use </a:t>
            </a:r>
            <a:r>
              <a:rPr b="0" i="1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</a:t>
            </a:r>
            <a:r>
              <a:rPr b="1" i="1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strictly necessary</a:t>
            </a:r>
            <a:r>
              <a:rPr b="0" i="1" lang="en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provide the service</a:t>
            </a:r>
            <a:endParaRPr b="0" i="1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v Ops 2">
  <a:themeElements>
    <a:clrScheme name="Custom 347">
      <a:dk1>
        <a:srgbClr val="707070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EDAD00"/>
      </a:accent5>
      <a:accent6>
        <a:srgbClr val="707070"/>
      </a:accent6>
      <a:hlink>
        <a:srgbClr val="5971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Brian Nelson</dc:creator>
</cp:coreProperties>
</file>