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Lato" panose="020F0502020204030203" pitchFamily="34" charset="0"/>
      <p:regular r:id="rId27"/>
      <p:bold r:id="rId28"/>
      <p:italic r:id="rId29"/>
      <p:boldItalic r:id="rId30"/>
    </p:embeddedFont>
    <p:embeddedFont>
      <p:font typeface="Montserrat" pitchFamily="2" charset="0"/>
      <p:regular r:id="rId31"/>
      <p:bold r:id="rId32"/>
      <p:italic r:id="rId33"/>
      <p:boldItalic r:id="rId34"/>
    </p:embeddedFont>
    <p:embeddedFont>
      <p:font typeface="Raleway" pitchFamily="2" charset="0"/>
      <p:regular r:id="rId35"/>
      <p:bold r:id="rId36"/>
      <p:italic r:id="rId37"/>
      <p:boldItalic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dwwOGQE7L6MDGow0CX4mlOq0i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178265047f_1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178265047f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1bd66dfb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11bd66dfbc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4e005025ae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34e005025ae_0_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8322276ef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28322276ef5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Our plan rationalizes the many laws and define “practices.” These are the things you are required to do, or strongly recommended to do, as part of your privacy program. What is Privacy? From a government entity perspective, privacy is these practices, which we do in order to reasonably protect individuals privacy interests.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254ce87b0a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254ce87b0a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8322276ef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8322276ef5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This is how we measure privacy.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254ce87b0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254ce87b0a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There are many factors to consider. You are already doing many of these. Some are ad hoc, some are in policy, some are established processes that have been run for years. In general, Utah is doing very well when compared to other States.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1d4d16ce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1d4d16ce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31db3d22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2831db3d22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Montserrat"/>
                <a:ea typeface="Montserrat"/>
                <a:cs typeface="Montserrat"/>
                <a:sym typeface="Montserrat"/>
              </a:rPr>
              <a:t>Addresses 3 of the reporting responsibilities: </a:t>
            </a:r>
            <a:endParaRPr sz="1200">
              <a:solidFill>
                <a:schemeClr val="dk1"/>
              </a:solidFill>
              <a:latin typeface="Montserrat"/>
              <a:ea typeface="Montserrat"/>
              <a:cs typeface="Montserrat"/>
              <a:sym typeface="Montserrat"/>
            </a:endParaRPr>
          </a:p>
          <a:p>
            <a:pPr marL="457200" lvl="0" indent="-304800" algn="l" rtl="0">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Whether the governmental entity has initiated a privacy program</a:t>
            </a:r>
            <a:endParaRPr sz="1200">
              <a:solidFill>
                <a:schemeClr val="dk1"/>
              </a:solidFill>
              <a:latin typeface="Montserrat"/>
              <a:ea typeface="Montserrat"/>
              <a:cs typeface="Montserrat"/>
              <a:sym typeface="Montserrat"/>
            </a:endParaRPr>
          </a:p>
          <a:p>
            <a:pPr marL="457200" lvl="0" indent="-304800" algn="l" rtl="0">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Description of privacy practices implemented</a:t>
            </a:r>
            <a:endParaRPr sz="1200">
              <a:solidFill>
                <a:schemeClr val="dk1"/>
              </a:solidFill>
              <a:latin typeface="Montserrat"/>
              <a:ea typeface="Montserrat"/>
              <a:cs typeface="Montserrat"/>
              <a:sym typeface="Montserrat"/>
            </a:endParaRPr>
          </a:p>
          <a:p>
            <a:pPr marL="457200" lvl="0" indent="-304800" algn="l" rtl="0">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Strategies for improving privacy programs and practices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254ce87b0a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3254ce87b0a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452c83ef5c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3452c83ef5c_0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452c83e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3452c83ef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ac6e531f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4ac6e531f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3 phases of this continuum. In the first blue bubble, we create context for the learner. This is where our mandatory training lives. This is where we explain the purpose of having a privacy program. By starting with building context, we increase the learners understanding which creates incentive within them to participate. </a:t>
            </a:r>
            <a:endParaRPr/>
          </a:p>
          <a:p>
            <a:pPr marL="0" lvl="0" indent="0" algn="l" rtl="0">
              <a:spcBef>
                <a:spcPts val="0"/>
              </a:spcBef>
              <a:spcAft>
                <a:spcPts val="0"/>
              </a:spcAft>
              <a:buNone/>
            </a:pPr>
            <a:endParaRPr/>
          </a:p>
          <a:p>
            <a:pPr marL="0" lvl="0" indent="0" algn="l" rtl="0">
              <a:spcBef>
                <a:spcPts val="0"/>
              </a:spcBef>
              <a:spcAft>
                <a:spcPts val="0"/>
              </a:spcAft>
              <a:buNone/>
            </a:pPr>
            <a:r>
              <a:rPr lang="en"/>
              <a:t>In phase 2, we have content development. This is where all of our supplemental training lives. This is where we get into the weeds of how to do it. </a:t>
            </a:r>
            <a:endParaRPr/>
          </a:p>
          <a:p>
            <a:pPr marL="0" lvl="0" indent="0" algn="l" rtl="0">
              <a:spcBef>
                <a:spcPts val="0"/>
              </a:spcBef>
              <a:spcAft>
                <a:spcPts val="0"/>
              </a:spcAft>
              <a:buNone/>
            </a:pPr>
            <a:endParaRPr/>
          </a:p>
          <a:p>
            <a:pPr marL="0" lvl="0" indent="0" algn="l" rtl="0">
              <a:spcBef>
                <a:spcPts val="0"/>
              </a:spcBef>
              <a:spcAft>
                <a:spcPts val="0"/>
              </a:spcAft>
              <a:buNone/>
            </a:pPr>
            <a:r>
              <a:rPr lang="en"/>
              <a:t>And in the 3rd bubble, we have Engagement. This is where we close the loop. We’ve now built a group of advocates that have institutional knowledge and actively assist in pushing their entity through the privacy program framework’s maturity model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713c8416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3713c8416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713c8416a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3713c8416a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713c8416a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3713c8416a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4e005025ae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4e005025ae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81957b663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81957b6630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4ac6e531f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34ac6e531f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31db3d22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2831db3d22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Program does not mean mature.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452c83ef5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452c83ef5c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452c83ef5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3452c83ef5c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452c83ef5c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3452c83ef5c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1"/>
          <p:cNvSpPr txBox="1">
            <a:spLocks noGrp="1"/>
          </p:cNvSpPr>
          <p:nvPr>
            <p:ph type="ctrTitle"/>
          </p:nvPr>
        </p:nvSpPr>
        <p:spPr>
          <a:xfrm>
            <a:off x="645225" y="2762725"/>
            <a:ext cx="6736500" cy="71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11" name="Google Shape;11;p21"/>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1"/>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1"/>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Google Shape;15;p21"/>
          <p:cNvPicPr preferRelativeResize="0"/>
          <p:nvPr/>
        </p:nvPicPr>
        <p:blipFill rotWithShape="1">
          <a:blip r:embed="rId2">
            <a:alphaModFix/>
          </a:blip>
          <a:srcRect/>
          <a:stretch/>
        </p:blipFill>
        <p:spPr>
          <a:xfrm>
            <a:off x="638963" y="673525"/>
            <a:ext cx="5381625" cy="1514475"/>
          </a:xfrm>
          <a:prstGeom prst="rect">
            <a:avLst/>
          </a:prstGeom>
          <a:noFill/>
          <a:ln>
            <a:noFill/>
          </a:ln>
        </p:spPr>
      </p:pic>
      <p:sp>
        <p:nvSpPr>
          <p:cNvPr id="16" name="Google Shape;16;p21"/>
          <p:cNvSpPr txBox="1">
            <a:spLocks noGrp="1"/>
          </p:cNvSpPr>
          <p:nvPr>
            <p:ph type="subTitle" idx="1"/>
          </p:nvPr>
        </p:nvSpPr>
        <p:spPr>
          <a:xfrm>
            <a:off x="4183350" y="3869900"/>
            <a:ext cx="3198300" cy="947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600"/>
              </a:spcBef>
              <a:spcAft>
                <a:spcPts val="0"/>
              </a:spcAft>
              <a:buSzPts val="1300"/>
              <a:buNone/>
              <a:defRPr sz="1300" b="1"/>
            </a:lvl1pPr>
            <a:lvl2pPr lvl="1" algn="r">
              <a:lnSpc>
                <a:spcPct val="100000"/>
              </a:lnSpc>
              <a:spcBef>
                <a:spcPts val="0"/>
              </a:spcBef>
              <a:spcAft>
                <a:spcPts val="0"/>
              </a:spcAft>
              <a:buSzPts val="1300"/>
              <a:buNone/>
              <a:defRPr sz="1300" b="1"/>
            </a:lvl2pPr>
            <a:lvl3pPr lvl="2" algn="r">
              <a:lnSpc>
                <a:spcPct val="100000"/>
              </a:lnSpc>
              <a:spcBef>
                <a:spcPts val="0"/>
              </a:spcBef>
              <a:spcAft>
                <a:spcPts val="0"/>
              </a:spcAft>
              <a:buSzPts val="1300"/>
              <a:buNone/>
              <a:defRPr sz="1300" b="1"/>
            </a:lvl3pPr>
            <a:lvl4pPr lvl="3" algn="r">
              <a:lnSpc>
                <a:spcPct val="100000"/>
              </a:lnSpc>
              <a:spcBef>
                <a:spcPts val="0"/>
              </a:spcBef>
              <a:spcAft>
                <a:spcPts val="0"/>
              </a:spcAft>
              <a:buSzPts val="1300"/>
              <a:buNone/>
              <a:defRPr sz="1300" b="1"/>
            </a:lvl4pPr>
            <a:lvl5pPr lvl="4" algn="r">
              <a:lnSpc>
                <a:spcPct val="100000"/>
              </a:lnSpc>
              <a:spcBef>
                <a:spcPts val="0"/>
              </a:spcBef>
              <a:spcAft>
                <a:spcPts val="0"/>
              </a:spcAft>
              <a:buSzPts val="1300"/>
              <a:buNone/>
              <a:defRPr sz="1300" b="1"/>
            </a:lvl5pPr>
            <a:lvl6pPr lvl="5" algn="r">
              <a:lnSpc>
                <a:spcPct val="100000"/>
              </a:lnSpc>
              <a:spcBef>
                <a:spcPts val="0"/>
              </a:spcBef>
              <a:spcAft>
                <a:spcPts val="0"/>
              </a:spcAft>
              <a:buSzPts val="1300"/>
              <a:buNone/>
              <a:defRPr sz="1300" b="1"/>
            </a:lvl6pPr>
            <a:lvl7pPr lvl="6" algn="r">
              <a:lnSpc>
                <a:spcPct val="100000"/>
              </a:lnSpc>
              <a:spcBef>
                <a:spcPts val="0"/>
              </a:spcBef>
              <a:spcAft>
                <a:spcPts val="0"/>
              </a:spcAft>
              <a:buSzPts val="1300"/>
              <a:buNone/>
              <a:defRPr sz="1300" b="1"/>
            </a:lvl7pPr>
            <a:lvl8pPr lvl="7" algn="r">
              <a:lnSpc>
                <a:spcPct val="100000"/>
              </a:lnSpc>
              <a:spcBef>
                <a:spcPts val="0"/>
              </a:spcBef>
              <a:spcAft>
                <a:spcPts val="0"/>
              </a:spcAft>
              <a:buSzPts val="1300"/>
              <a:buNone/>
              <a:defRPr sz="1300" b="1"/>
            </a:lvl8pPr>
            <a:lvl9pPr lvl="8" algn="r">
              <a:lnSpc>
                <a:spcPct val="100000"/>
              </a:lnSpc>
              <a:spcBef>
                <a:spcPts val="0"/>
              </a:spcBef>
              <a:spcAft>
                <a:spcPts val="0"/>
              </a:spcAft>
              <a:buSzPts val="1300"/>
              <a:buNone/>
              <a:defRPr sz="1300" b="1"/>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dk2"/>
        </a:solidFill>
        <a:effectLst/>
      </p:bgPr>
    </p:bg>
    <p:spTree>
      <p:nvGrpSpPr>
        <p:cNvPr id="1" name="Shape 88"/>
        <p:cNvGrpSpPr/>
        <p:nvPr/>
      </p:nvGrpSpPr>
      <p:grpSpPr>
        <a:xfrm>
          <a:off x="0" y="0"/>
          <a:ext cx="0" cy="0"/>
          <a:chOff x="0" y="0"/>
          <a:chExt cx="0" cy="0"/>
        </a:xfrm>
      </p:grpSpPr>
      <p:sp>
        <p:nvSpPr>
          <p:cNvPr id="89" name="Google Shape;89;p2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9"/>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9"/>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Option 1">
  <p:cSld name="CUSTOM">
    <p:spTree>
      <p:nvGrpSpPr>
        <p:cNvPr id="1" name="Shape 94"/>
        <p:cNvGrpSpPr/>
        <p:nvPr/>
      </p:nvGrpSpPr>
      <p:grpSpPr>
        <a:xfrm>
          <a:off x="0" y="0"/>
          <a:ext cx="0" cy="0"/>
          <a:chOff x="0" y="0"/>
          <a:chExt cx="0" cy="0"/>
        </a:xfrm>
      </p:grpSpPr>
      <p:sp>
        <p:nvSpPr>
          <p:cNvPr id="95" name="Google Shape;95;p3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3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0"/>
          <p:cNvSpPr txBox="1">
            <a:spLocks noGrp="1"/>
          </p:cNvSpPr>
          <p:nvPr>
            <p:ph type="sldNum" idx="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30"/>
          <p:cNvPicPr preferRelativeResize="0"/>
          <p:nvPr/>
        </p:nvPicPr>
        <p:blipFill rotWithShape="1">
          <a:blip r:embed="rId2">
            <a:alphaModFix/>
          </a:blip>
          <a:srcRect/>
          <a:stretch/>
        </p:blipFill>
        <p:spPr>
          <a:xfrm>
            <a:off x="222037" y="4133725"/>
            <a:ext cx="780425" cy="780425"/>
          </a:xfrm>
          <a:prstGeom prst="rect">
            <a:avLst/>
          </a:prstGeom>
          <a:noFill/>
          <a:ln>
            <a:noFill/>
          </a:ln>
        </p:spPr>
      </p:pic>
      <p:sp>
        <p:nvSpPr>
          <p:cNvPr id="102" name="Google Shape;102;p30"/>
          <p:cNvSpPr>
            <a:spLocks noGrp="1"/>
          </p:cNvSpPr>
          <p:nvPr>
            <p:ph type="pic" idx="3"/>
          </p:nvPr>
        </p:nvSpPr>
        <p:spPr>
          <a:xfrm>
            <a:off x="4708675" y="361950"/>
            <a:ext cx="3771900" cy="3771900"/>
          </a:xfrm>
          <a:prstGeom prst="ellipse">
            <a:avLst/>
          </a:prstGeom>
          <a:noFill/>
          <a:ln>
            <a:noFill/>
          </a:ln>
        </p:spPr>
      </p:sp>
      <p:sp>
        <p:nvSpPr>
          <p:cNvPr id="103" name="Google Shape;103;p30"/>
          <p:cNvSpPr txBox="1">
            <a:spLocks noGrp="1"/>
          </p:cNvSpPr>
          <p:nvPr>
            <p:ph type="body" idx="1"/>
          </p:nvPr>
        </p:nvSpPr>
        <p:spPr>
          <a:xfrm>
            <a:off x="666750" y="361950"/>
            <a:ext cx="3638700" cy="36195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Option 2">
  <p:cSld name="CUSTOM_1">
    <p:spTree>
      <p:nvGrpSpPr>
        <p:cNvPr id="1" name="Shape 104"/>
        <p:cNvGrpSpPr/>
        <p:nvPr/>
      </p:nvGrpSpPr>
      <p:grpSpPr>
        <a:xfrm>
          <a:off x="0" y="0"/>
          <a:ext cx="0" cy="0"/>
          <a:chOff x="0" y="0"/>
          <a:chExt cx="0" cy="0"/>
        </a:xfrm>
      </p:grpSpPr>
      <p:sp>
        <p:nvSpPr>
          <p:cNvPr id="105" name="Google Shape;105;p31"/>
          <p:cNvSpPr>
            <a:spLocks noGrp="1"/>
          </p:cNvSpPr>
          <p:nvPr>
            <p:ph type="pic" idx="2"/>
          </p:nvPr>
        </p:nvSpPr>
        <p:spPr>
          <a:xfrm>
            <a:off x="4610100" y="0"/>
            <a:ext cx="4533900" cy="5066400"/>
          </a:xfrm>
          <a:prstGeom prst="rect">
            <a:avLst/>
          </a:prstGeom>
          <a:noFill/>
          <a:ln>
            <a:noFill/>
          </a:ln>
        </p:spPr>
      </p:sp>
      <p:sp>
        <p:nvSpPr>
          <p:cNvPr id="106" name="Google Shape;106;p3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3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1"/>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1"/>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1"/>
          <p:cNvSpPr txBox="1">
            <a:spLocks noGrp="1"/>
          </p:cNvSpPr>
          <p:nvPr>
            <p:ph type="sldNum" idx="3"/>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31"/>
          <p:cNvPicPr preferRelativeResize="0"/>
          <p:nvPr/>
        </p:nvPicPr>
        <p:blipFill rotWithShape="1">
          <a:blip r:embed="rId2">
            <a:alphaModFix/>
          </a:blip>
          <a:srcRect/>
          <a:stretch/>
        </p:blipFill>
        <p:spPr>
          <a:xfrm>
            <a:off x="222037" y="4133725"/>
            <a:ext cx="780425" cy="780425"/>
          </a:xfrm>
          <a:prstGeom prst="rect">
            <a:avLst/>
          </a:prstGeom>
          <a:noFill/>
          <a:ln>
            <a:noFill/>
          </a:ln>
        </p:spPr>
      </p:pic>
      <p:sp>
        <p:nvSpPr>
          <p:cNvPr id="113" name="Google Shape;113;p31"/>
          <p:cNvSpPr txBox="1">
            <a:spLocks noGrp="1"/>
          </p:cNvSpPr>
          <p:nvPr>
            <p:ph type="body" idx="1"/>
          </p:nvPr>
        </p:nvSpPr>
        <p:spPr>
          <a:xfrm>
            <a:off x="381000" y="362050"/>
            <a:ext cx="3638700" cy="36195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4"/>
        <p:cNvGrpSpPr/>
        <p:nvPr/>
      </p:nvGrpSpPr>
      <p:grpSpPr>
        <a:xfrm>
          <a:off x="0" y="0"/>
          <a:ext cx="0" cy="0"/>
          <a:chOff x="0" y="0"/>
          <a:chExt cx="0" cy="0"/>
        </a:xfrm>
      </p:grpSpPr>
      <p:sp>
        <p:nvSpPr>
          <p:cNvPr id="115" name="Google Shape;115;p32"/>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2"/>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2"/>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2"/>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2"/>
          <p:cNvSpPr txBox="1">
            <a:spLocks noGrp="1"/>
          </p:cNvSpPr>
          <p:nvPr>
            <p:ph type="body" idx="1"/>
          </p:nvPr>
        </p:nvSpPr>
        <p:spPr>
          <a:xfrm>
            <a:off x="1510225" y="4649963"/>
            <a:ext cx="6462600" cy="350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Clr>
                <a:schemeClr val="dk2"/>
              </a:buClr>
              <a:buSzPts val="1400"/>
              <a:buNone/>
              <a:defRPr sz="1400">
                <a:solidFill>
                  <a:schemeClr val="dk2"/>
                </a:solidFill>
              </a:defRPr>
            </a:lvl1pPr>
          </a:lstStyle>
          <a:p>
            <a:endParaRPr/>
          </a:p>
        </p:txBody>
      </p:sp>
      <p:sp>
        <p:nvSpPr>
          <p:cNvPr id="120" name="Google Shape;120;p32"/>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21" name="Google Shape;121;p32"/>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24"/>
          <p:cNvSpPr txBox="1">
            <a:spLocks noGrp="1"/>
          </p:cNvSpPr>
          <p:nvPr>
            <p:ph type="body" idx="1"/>
          </p:nvPr>
        </p:nvSpPr>
        <p:spPr>
          <a:xfrm>
            <a:off x="1228875" y="1364925"/>
            <a:ext cx="6943500" cy="3552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6"/>
              </a:buClr>
              <a:buSzPts val="1800"/>
              <a:buChar char="▷"/>
              <a:defRPr>
                <a:solidFill>
                  <a:schemeClr val="dk1"/>
                </a:solidFill>
              </a:defRPr>
            </a:lvl1pPr>
            <a:lvl2pPr marL="914400" lvl="1" indent="-330200" algn="l">
              <a:lnSpc>
                <a:spcPct val="100000"/>
              </a:lnSpc>
              <a:spcBef>
                <a:spcPts val="0"/>
              </a:spcBef>
              <a:spcAft>
                <a:spcPts val="0"/>
              </a:spcAft>
              <a:buClr>
                <a:schemeClr val="dk1"/>
              </a:buClr>
              <a:buSzPts val="1600"/>
              <a:buChar char="○"/>
              <a:defRPr>
                <a:solidFill>
                  <a:schemeClr val="dk1"/>
                </a:solidFill>
              </a:defRPr>
            </a:lvl2pPr>
            <a:lvl3pPr marL="1371600" lvl="2" indent="-330200" algn="l">
              <a:lnSpc>
                <a:spcPct val="100000"/>
              </a:lnSpc>
              <a:spcBef>
                <a:spcPts val="0"/>
              </a:spcBef>
              <a:spcAft>
                <a:spcPts val="0"/>
              </a:spcAft>
              <a:buClr>
                <a:schemeClr val="dk1"/>
              </a:buClr>
              <a:buSzPts val="1600"/>
              <a:buChar char="■"/>
              <a:defRPr>
                <a:solidFill>
                  <a:schemeClr val="dk1"/>
                </a:solidFill>
              </a:defRPr>
            </a:lvl3pPr>
            <a:lvl4pPr marL="1828800" lvl="3" indent="-330200" algn="l">
              <a:lnSpc>
                <a:spcPct val="100000"/>
              </a:lnSpc>
              <a:spcBef>
                <a:spcPts val="0"/>
              </a:spcBef>
              <a:spcAft>
                <a:spcPts val="0"/>
              </a:spcAft>
              <a:buClr>
                <a:schemeClr val="dk1"/>
              </a:buClr>
              <a:buSzPts val="1600"/>
              <a:buChar char="●"/>
              <a:defRPr>
                <a:solidFill>
                  <a:schemeClr val="dk1"/>
                </a:solidFill>
              </a:defRPr>
            </a:lvl4pPr>
            <a:lvl5pPr marL="2286000" lvl="4" indent="-330200" algn="l">
              <a:lnSpc>
                <a:spcPct val="100000"/>
              </a:lnSpc>
              <a:spcBef>
                <a:spcPts val="0"/>
              </a:spcBef>
              <a:spcAft>
                <a:spcPts val="0"/>
              </a:spcAft>
              <a:buClr>
                <a:schemeClr val="dk1"/>
              </a:buClr>
              <a:buSzPts val="1600"/>
              <a:buChar char="○"/>
              <a:defRPr>
                <a:solidFill>
                  <a:schemeClr val="dk1"/>
                </a:solidFill>
              </a:defRPr>
            </a:lvl5pPr>
            <a:lvl6pPr marL="2743200" lvl="5" indent="-330200" algn="l">
              <a:lnSpc>
                <a:spcPct val="100000"/>
              </a:lnSpc>
              <a:spcBef>
                <a:spcPts val="0"/>
              </a:spcBef>
              <a:spcAft>
                <a:spcPts val="0"/>
              </a:spcAft>
              <a:buClr>
                <a:schemeClr val="dk1"/>
              </a:buClr>
              <a:buSzPts val="1600"/>
              <a:buChar char="■"/>
              <a:defRPr>
                <a:solidFill>
                  <a:schemeClr val="dk1"/>
                </a:solidFill>
              </a:defRPr>
            </a:lvl6pPr>
            <a:lvl7pPr marL="3200400" lvl="6" indent="-330200" algn="l">
              <a:lnSpc>
                <a:spcPct val="100000"/>
              </a:lnSpc>
              <a:spcBef>
                <a:spcPts val="0"/>
              </a:spcBef>
              <a:spcAft>
                <a:spcPts val="0"/>
              </a:spcAft>
              <a:buClr>
                <a:schemeClr val="dk1"/>
              </a:buClr>
              <a:buSzPts val="1600"/>
              <a:buChar char="●"/>
              <a:defRPr>
                <a:solidFill>
                  <a:schemeClr val="dk1"/>
                </a:solidFill>
              </a:defRPr>
            </a:lvl7pPr>
            <a:lvl8pPr marL="3657600" lvl="7" indent="-330200" algn="l">
              <a:lnSpc>
                <a:spcPct val="100000"/>
              </a:lnSpc>
              <a:spcBef>
                <a:spcPts val="0"/>
              </a:spcBef>
              <a:spcAft>
                <a:spcPts val="0"/>
              </a:spcAft>
              <a:buClr>
                <a:schemeClr val="dk1"/>
              </a:buClr>
              <a:buSzPts val="1600"/>
              <a:buChar char="○"/>
              <a:defRPr>
                <a:solidFill>
                  <a:schemeClr val="dk1"/>
                </a:solidFill>
              </a:defRPr>
            </a:lvl8pPr>
            <a:lvl9pPr marL="4114800" lvl="8" indent="-330200" algn="l">
              <a:lnSpc>
                <a:spcPct val="100000"/>
              </a:lnSpc>
              <a:spcBef>
                <a:spcPts val="0"/>
              </a:spcBef>
              <a:spcAft>
                <a:spcPts val="0"/>
              </a:spcAft>
              <a:buClr>
                <a:schemeClr val="dk1"/>
              </a:buClr>
              <a:buSzPts val="1600"/>
              <a:buChar char="■"/>
              <a:defRPr>
                <a:solidFill>
                  <a:schemeClr val="dk1"/>
                </a:solidFill>
              </a:defRPr>
            </a:lvl9pPr>
          </a:lstStyle>
          <a:p>
            <a:endParaRPr/>
          </a:p>
        </p:txBody>
      </p:sp>
      <p:sp>
        <p:nvSpPr>
          <p:cNvPr id="20" name="Google Shape;20;p24"/>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4"/>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4"/>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4"/>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4"/>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24"/>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Subhead 1">
  <p:cSld name="TITLE_1_2">
    <p:spTree>
      <p:nvGrpSpPr>
        <p:cNvPr id="1" name="Shape 26"/>
        <p:cNvGrpSpPr/>
        <p:nvPr/>
      </p:nvGrpSpPr>
      <p:grpSpPr>
        <a:xfrm>
          <a:off x="0" y="0"/>
          <a:ext cx="0" cy="0"/>
          <a:chOff x="0" y="0"/>
          <a:chExt cx="0" cy="0"/>
        </a:xfrm>
      </p:grpSpPr>
      <p:sp>
        <p:nvSpPr>
          <p:cNvPr id="27" name="Google Shape;27;p33"/>
          <p:cNvSpPr/>
          <p:nvPr/>
        </p:nvSpPr>
        <p:spPr>
          <a:xfrm>
            <a:off x="0" y="0"/>
            <a:ext cx="9144000" cy="399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3"/>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
        <p:nvSpPr>
          <p:cNvPr id="32" name="Google Shape;32;p33"/>
          <p:cNvSpPr txBox="1"/>
          <p:nvPr/>
        </p:nvSpPr>
        <p:spPr>
          <a:xfrm>
            <a:off x="1387650" y="2039650"/>
            <a:ext cx="63687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Montserrat"/>
                <a:ea typeface="Montserrat"/>
                <a:cs typeface="Montserrat"/>
                <a:sym typeface="Montserrat"/>
              </a:rPr>
              <a:t>Thank You</a:t>
            </a:r>
            <a:endParaRPr sz="4000" b="0" i="0" u="none" strike="noStrike" cap="none">
              <a:solidFill>
                <a:schemeClr val="lt1"/>
              </a:solidFill>
              <a:latin typeface="Montserrat"/>
              <a:ea typeface="Montserrat"/>
              <a:cs typeface="Montserrat"/>
              <a:sym typeface="Montserrat"/>
            </a:endParaRPr>
          </a:p>
        </p:txBody>
      </p:sp>
      <p:sp>
        <p:nvSpPr>
          <p:cNvPr id="33" name="Google Shape;33;p33"/>
          <p:cNvSpPr txBox="1">
            <a:spLocks noGrp="1"/>
          </p:cNvSpPr>
          <p:nvPr>
            <p:ph type="subTitle" idx="1"/>
          </p:nvPr>
        </p:nvSpPr>
        <p:spPr>
          <a:xfrm>
            <a:off x="3257550" y="2942750"/>
            <a:ext cx="2628900" cy="94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Clr>
                <a:schemeClr val="lt1"/>
              </a:buClr>
              <a:buSzPts val="1300"/>
              <a:buNone/>
              <a:defRPr sz="1300" b="1">
                <a:solidFill>
                  <a:schemeClr val="lt1"/>
                </a:solidFill>
              </a:defRPr>
            </a:lvl1pPr>
            <a:lvl2pPr lvl="1" algn="l">
              <a:lnSpc>
                <a:spcPct val="100000"/>
              </a:lnSpc>
              <a:spcBef>
                <a:spcPts val="0"/>
              </a:spcBef>
              <a:spcAft>
                <a:spcPts val="0"/>
              </a:spcAft>
              <a:buSzPts val="1300"/>
              <a:buNone/>
              <a:defRPr sz="1300" b="1"/>
            </a:lvl2pPr>
            <a:lvl3pPr lvl="2" algn="l">
              <a:lnSpc>
                <a:spcPct val="100000"/>
              </a:lnSpc>
              <a:spcBef>
                <a:spcPts val="0"/>
              </a:spcBef>
              <a:spcAft>
                <a:spcPts val="0"/>
              </a:spcAft>
              <a:buSzPts val="1300"/>
              <a:buNone/>
              <a:defRPr sz="1300" b="1"/>
            </a:lvl3pPr>
            <a:lvl4pPr lvl="3" algn="l">
              <a:lnSpc>
                <a:spcPct val="100000"/>
              </a:lnSpc>
              <a:spcBef>
                <a:spcPts val="0"/>
              </a:spcBef>
              <a:spcAft>
                <a:spcPts val="0"/>
              </a:spcAft>
              <a:buSzPts val="1300"/>
              <a:buNone/>
              <a:defRPr sz="1300" b="1"/>
            </a:lvl4pPr>
            <a:lvl5pPr lvl="4" algn="l">
              <a:lnSpc>
                <a:spcPct val="100000"/>
              </a:lnSpc>
              <a:spcBef>
                <a:spcPts val="0"/>
              </a:spcBef>
              <a:spcAft>
                <a:spcPts val="0"/>
              </a:spcAft>
              <a:buSzPts val="1300"/>
              <a:buNone/>
              <a:defRPr sz="1300" b="1"/>
            </a:lvl5pPr>
            <a:lvl6pPr lvl="5" algn="l">
              <a:lnSpc>
                <a:spcPct val="100000"/>
              </a:lnSpc>
              <a:spcBef>
                <a:spcPts val="0"/>
              </a:spcBef>
              <a:spcAft>
                <a:spcPts val="0"/>
              </a:spcAft>
              <a:buSzPts val="1300"/>
              <a:buNone/>
              <a:defRPr sz="1300" b="1"/>
            </a:lvl6pPr>
            <a:lvl7pPr lvl="6" algn="l">
              <a:lnSpc>
                <a:spcPct val="100000"/>
              </a:lnSpc>
              <a:spcBef>
                <a:spcPts val="0"/>
              </a:spcBef>
              <a:spcAft>
                <a:spcPts val="0"/>
              </a:spcAft>
              <a:buSzPts val="1300"/>
              <a:buNone/>
              <a:defRPr sz="1300" b="1"/>
            </a:lvl7pPr>
            <a:lvl8pPr lvl="7" algn="l">
              <a:lnSpc>
                <a:spcPct val="100000"/>
              </a:lnSpc>
              <a:spcBef>
                <a:spcPts val="0"/>
              </a:spcBef>
              <a:spcAft>
                <a:spcPts val="0"/>
              </a:spcAft>
              <a:buSzPts val="1300"/>
              <a:buNone/>
              <a:defRPr sz="1300" b="1"/>
            </a:lvl8pPr>
            <a:lvl9pPr lvl="8" algn="l">
              <a:lnSpc>
                <a:spcPct val="100000"/>
              </a:lnSpc>
              <a:spcBef>
                <a:spcPts val="0"/>
              </a:spcBef>
              <a:spcAft>
                <a:spcPts val="0"/>
              </a:spcAft>
              <a:buSzPts val="1300"/>
              <a:buNone/>
              <a:defRPr sz="1300" b="1"/>
            </a:lvl9pPr>
          </a:lstStyle>
          <a:p>
            <a:endParaRPr/>
          </a:p>
        </p:txBody>
      </p:sp>
      <p:pic>
        <p:nvPicPr>
          <p:cNvPr id="34" name="Google Shape;34;p33"/>
          <p:cNvPicPr preferRelativeResize="0"/>
          <p:nvPr/>
        </p:nvPicPr>
        <p:blipFill rotWithShape="1">
          <a:blip r:embed="rId2">
            <a:alphaModFix/>
          </a:blip>
          <a:srcRect/>
          <a:stretch/>
        </p:blipFill>
        <p:spPr>
          <a:xfrm>
            <a:off x="2486914" y="459650"/>
            <a:ext cx="4159811" cy="11597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2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8"/>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Subhead">
  <p:cSld name="TITLE_1">
    <p:spTree>
      <p:nvGrpSpPr>
        <p:cNvPr id="1" name="Shape 41"/>
        <p:cNvGrpSpPr/>
        <p:nvPr/>
      </p:nvGrpSpPr>
      <p:grpSpPr>
        <a:xfrm>
          <a:off x="0" y="0"/>
          <a:ext cx="0" cy="0"/>
          <a:chOff x="0" y="0"/>
          <a:chExt cx="0" cy="0"/>
        </a:xfrm>
      </p:grpSpPr>
      <p:sp>
        <p:nvSpPr>
          <p:cNvPr id="42" name="Google Shape;42;p23"/>
          <p:cNvSpPr/>
          <p:nvPr/>
        </p:nvSpPr>
        <p:spPr>
          <a:xfrm>
            <a:off x="0" y="0"/>
            <a:ext cx="9144000" cy="399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3"/>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100"/>
              <a:buNone/>
              <a:defRPr sz="41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4" name="Google Shape;44;p23"/>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300"/>
              <a:buNone/>
              <a:defRPr sz="2300" b="1">
                <a:solidFill>
                  <a:schemeClr val="lt1"/>
                </a:solidFill>
              </a:defRPr>
            </a:lvl1pPr>
            <a:lvl2pPr lvl="1" algn="ctr">
              <a:lnSpc>
                <a:spcPct val="100000"/>
              </a:lnSpc>
              <a:spcBef>
                <a:spcPts val="0"/>
              </a:spcBef>
              <a:spcAft>
                <a:spcPts val="0"/>
              </a:spcAft>
              <a:buClr>
                <a:schemeClr val="lt1"/>
              </a:buClr>
              <a:buSzPts val="1600"/>
              <a:buNone/>
              <a:defRPr b="1">
                <a:solidFill>
                  <a:schemeClr val="lt1"/>
                </a:solidFill>
              </a:defRPr>
            </a:lvl2pPr>
            <a:lvl3pPr lvl="2" algn="ctr">
              <a:lnSpc>
                <a:spcPct val="100000"/>
              </a:lnSpc>
              <a:spcBef>
                <a:spcPts val="0"/>
              </a:spcBef>
              <a:spcAft>
                <a:spcPts val="0"/>
              </a:spcAft>
              <a:buClr>
                <a:schemeClr val="lt1"/>
              </a:buClr>
              <a:buSzPts val="1600"/>
              <a:buNone/>
              <a:defRPr b="1">
                <a:solidFill>
                  <a:schemeClr val="lt1"/>
                </a:solidFill>
              </a:defRPr>
            </a:lvl3pPr>
            <a:lvl4pPr lvl="3" algn="ctr">
              <a:lnSpc>
                <a:spcPct val="100000"/>
              </a:lnSpc>
              <a:spcBef>
                <a:spcPts val="0"/>
              </a:spcBef>
              <a:spcAft>
                <a:spcPts val="0"/>
              </a:spcAft>
              <a:buClr>
                <a:schemeClr val="lt1"/>
              </a:buClr>
              <a:buSzPts val="2400"/>
              <a:buNone/>
              <a:defRPr sz="2400" b="1">
                <a:solidFill>
                  <a:schemeClr val="lt1"/>
                </a:solidFill>
              </a:defRPr>
            </a:lvl4pPr>
            <a:lvl5pPr lvl="4" algn="ctr">
              <a:lnSpc>
                <a:spcPct val="100000"/>
              </a:lnSpc>
              <a:spcBef>
                <a:spcPts val="0"/>
              </a:spcBef>
              <a:spcAft>
                <a:spcPts val="0"/>
              </a:spcAft>
              <a:buClr>
                <a:schemeClr val="lt1"/>
              </a:buClr>
              <a:buSzPts val="2400"/>
              <a:buNone/>
              <a:defRPr sz="2400" b="1">
                <a:solidFill>
                  <a:schemeClr val="lt1"/>
                </a:solidFill>
              </a:defRPr>
            </a:lvl5pPr>
            <a:lvl6pPr lvl="5" algn="ctr">
              <a:lnSpc>
                <a:spcPct val="100000"/>
              </a:lnSpc>
              <a:spcBef>
                <a:spcPts val="0"/>
              </a:spcBef>
              <a:spcAft>
                <a:spcPts val="0"/>
              </a:spcAft>
              <a:buClr>
                <a:schemeClr val="lt1"/>
              </a:buClr>
              <a:buSzPts val="2400"/>
              <a:buNone/>
              <a:defRPr sz="2400" b="1">
                <a:solidFill>
                  <a:schemeClr val="lt1"/>
                </a:solidFill>
              </a:defRPr>
            </a:lvl6pPr>
            <a:lvl7pPr lvl="6" algn="ctr">
              <a:lnSpc>
                <a:spcPct val="100000"/>
              </a:lnSpc>
              <a:spcBef>
                <a:spcPts val="0"/>
              </a:spcBef>
              <a:spcAft>
                <a:spcPts val="0"/>
              </a:spcAft>
              <a:buClr>
                <a:schemeClr val="lt1"/>
              </a:buClr>
              <a:buSzPts val="2400"/>
              <a:buNone/>
              <a:defRPr sz="2400" b="1">
                <a:solidFill>
                  <a:schemeClr val="lt1"/>
                </a:solidFill>
              </a:defRPr>
            </a:lvl7pPr>
            <a:lvl8pPr lvl="7" algn="ctr">
              <a:lnSpc>
                <a:spcPct val="100000"/>
              </a:lnSpc>
              <a:spcBef>
                <a:spcPts val="0"/>
              </a:spcBef>
              <a:spcAft>
                <a:spcPts val="0"/>
              </a:spcAft>
              <a:buClr>
                <a:schemeClr val="lt1"/>
              </a:buClr>
              <a:buSzPts val="2400"/>
              <a:buNone/>
              <a:defRPr sz="2400" b="1">
                <a:solidFill>
                  <a:schemeClr val="lt1"/>
                </a:solidFill>
              </a:defRPr>
            </a:lvl8pPr>
            <a:lvl9pPr lvl="8" algn="ctr">
              <a:lnSpc>
                <a:spcPct val="100000"/>
              </a:lnSpc>
              <a:spcBef>
                <a:spcPts val="0"/>
              </a:spcBef>
              <a:spcAft>
                <a:spcPts val="0"/>
              </a:spcAft>
              <a:buClr>
                <a:schemeClr val="lt1"/>
              </a:buClr>
              <a:buSzPts val="2400"/>
              <a:buNone/>
              <a:defRPr sz="2400" b="1">
                <a:solidFill>
                  <a:schemeClr val="lt1"/>
                </a:solidFill>
              </a:defRPr>
            </a:lvl9pPr>
          </a:lstStyle>
          <a:p>
            <a:endParaRPr/>
          </a:p>
        </p:txBody>
      </p:sp>
      <p:sp>
        <p:nvSpPr>
          <p:cNvPr id="45" name="Google Shape;45;p2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3"/>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pic>
        <p:nvPicPr>
          <p:cNvPr id="49" name="Google Shape;49;p23"/>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0"/>
        <p:cNvGrpSpPr/>
        <p:nvPr/>
      </p:nvGrpSpPr>
      <p:grpSpPr>
        <a:xfrm>
          <a:off x="0" y="0"/>
          <a:ext cx="0" cy="0"/>
          <a:chOff x="0" y="0"/>
          <a:chExt cx="0" cy="0"/>
        </a:xfrm>
      </p:grpSpPr>
      <p:sp>
        <p:nvSpPr>
          <p:cNvPr id="51" name="Google Shape;51;p22"/>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2"/>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2"/>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2"/>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2"/>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56" name="Google Shape;56;p22"/>
          <p:cNvSpPr txBox="1">
            <a:spLocks noGrp="1"/>
          </p:cNvSpPr>
          <p:nvPr>
            <p:ph type="body" idx="1"/>
          </p:nvPr>
        </p:nvSpPr>
        <p:spPr>
          <a:xfrm>
            <a:off x="1236525" y="1200150"/>
            <a:ext cx="33891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57" name="Google Shape;57;p22"/>
          <p:cNvSpPr txBox="1">
            <a:spLocks noGrp="1"/>
          </p:cNvSpPr>
          <p:nvPr>
            <p:ph type="body" idx="2"/>
          </p:nvPr>
        </p:nvSpPr>
        <p:spPr>
          <a:xfrm>
            <a:off x="4829962" y="1200150"/>
            <a:ext cx="33891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58" name="Google Shape;58;p22"/>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22"/>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0"/>
        <p:cNvGrpSpPr/>
        <p:nvPr/>
      </p:nvGrpSpPr>
      <p:grpSpPr>
        <a:xfrm>
          <a:off x="0" y="0"/>
          <a:ext cx="0" cy="0"/>
          <a:chOff x="0" y="0"/>
          <a:chExt cx="0" cy="0"/>
        </a:xfrm>
      </p:grpSpPr>
      <p:sp>
        <p:nvSpPr>
          <p:cNvPr id="61" name="Google Shape;61;p2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5"/>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66" name="Google Shape;66;p25"/>
          <p:cNvSpPr txBox="1">
            <a:spLocks noGrp="1"/>
          </p:cNvSpPr>
          <p:nvPr>
            <p:ph type="body" idx="1"/>
          </p:nvPr>
        </p:nvSpPr>
        <p:spPr>
          <a:xfrm>
            <a:off x="1246125" y="1200150"/>
            <a:ext cx="2257500" cy="37257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67" name="Google Shape;67;p25"/>
          <p:cNvSpPr txBox="1">
            <a:spLocks noGrp="1"/>
          </p:cNvSpPr>
          <p:nvPr>
            <p:ph type="body" idx="2"/>
          </p:nvPr>
        </p:nvSpPr>
        <p:spPr>
          <a:xfrm>
            <a:off x="3619335" y="1200150"/>
            <a:ext cx="2257500" cy="37257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68" name="Google Shape;68;p25"/>
          <p:cNvSpPr txBox="1">
            <a:spLocks noGrp="1"/>
          </p:cNvSpPr>
          <p:nvPr>
            <p:ph type="body" idx="3"/>
          </p:nvPr>
        </p:nvSpPr>
        <p:spPr>
          <a:xfrm>
            <a:off x="5992544" y="1200150"/>
            <a:ext cx="2257500" cy="37257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69" name="Google Shape;69;p25"/>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25"/>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1"/>
        <p:cNvGrpSpPr/>
        <p:nvPr/>
      </p:nvGrpSpPr>
      <p:grpSpPr>
        <a:xfrm>
          <a:off x="0" y="0"/>
          <a:ext cx="0" cy="0"/>
          <a:chOff x="0" y="0"/>
          <a:chExt cx="0" cy="0"/>
        </a:xfrm>
      </p:grpSpPr>
      <p:sp>
        <p:nvSpPr>
          <p:cNvPr id="72" name="Google Shape;72;p26"/>
          <p:cNvSpPr txBox="1">
            <a:spLocks noGrp="1"/>
          </p:cNvSpPr>
          <p:nvPr>
            <p:ph type="body" idx="1"/>
          </p:nvPr>
        </p:nvSpPr>
        <p:spPr>
          <a:xfrm>
            <a:off x="1710425" y="2161800"/>
            <a:ext cx="5723700" cy="2307000"/>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600"/>
              </a:spcBef>
              <a:spcAft>
                <a:spcPts val="0"/>
              </a:spcAft>
              <a:buSzPts val="1600"/>
              <a:buChar char="▷"/>
              <a:defRPr i="1"/>
            </a:lvl1pPr>
            <a:lvl2pPr marL="914400" lvl="1" indent="-330200" algn="ctr">
              <a:lnSpc>
                <a:spcPct val="100000"/>
              </a:lnSpc>
              <a:spcBef>
                <a:spcPts val="0"/>
              </a:spcBef>
              <a:spcAft>
                <a:spcPts val="0"/>
              </a:spcAft>
              <a:buSzPts val="1600"/>
              <a:buChar char="○"/>
              <a:defRPr i="1"/>
            </a:lvl2pPr>
            <a:lvl3pPr marL="1371600" lvl="2" indent="-330200" algn="ctr">
              <a:lnSpc>
                <a:spcPct val="100000"/>
              </a:lnSpc>
              <a:spcBef>
                <a:spcPts val="0"/>
              </a:spcBef>
              <a:spcAft>
                <a:spcPts val="0"/>
              </a:spcAft>
              <a:buSzPts val="1600"/>
              <a:buChar char="■"/>
              <a:defRPr i="1"/>
            </a:lvl3pPr>
            <a:lvl4pPr marL="1828800" lvl="3" indent="-330200" algn="ctr">
              <a:lnSpc>
                <a:spcPct val="100000"/>
              </a:lnSpc>
              <a:spcBef>
                <a:spcPts val="0"/>
              </a:spcBef>
              <a:spcAft>
                <a:spcPts val="0"/>
              </a:spcAft>
              <a:buSzPts val="1600"/>
              <a:buChar char="●"/>
              <a:defRPr i="1"/>
            </a:lvl4pPr>
            <a:lvl5pPr marL="2286000" lvl="4" indent="-330200" algn="ctr">
              <a:lnSpc>
                <a:spcPct val="100000"/>
              </a:lnSpc>
              <a:spcBef>
                <a:spcPts val="0"/>
              </a:spcBef>
              <a:spcAft>
                <a:spcPts val="0"/>
              </a:spcAft>
              <a:buSzPts val="1600"/>
              <a:buChar char="○"/>
              <a:defRPr i="1"/>
            </a:lvl5pPr>
            <a:lvl6pPr marL="2743200" lvl="5" indent="-330200" algn="ctr">
              <a:lnSpc>
                <a:spcPct val="100000"/>
              </a:lnSpc>
              <a:spcBef>
                <a:spcPts val="0"/>
              </a:spcBef>
              <a:spcAft>
                <a:spcPts val="0"/>
              </a:spcAft>
              <a:buSzPts val="1600"/>
              <a:buChar char="■"/>
              <a:defRPr i="1"/>
            </a:lvl6pPr>
            <a:lvl7pPr marL="3200400" lvl="6" indent="-330200" algn="ctr">
              <a:lnSpc>
                <a:spcPct val="100000"/>
              </a:lnSpc>
              <a:spcBef>
                <a:spcPts val="0"/>
              </a:spcBef>
              <a:spcAft>
                <a:spcPts val="0"/>
              </a:spcAft>
              <a:buSzPts val="1600"/>
              <a:buChar char="●"/>
              <a:defRPr i="1"/>
            </a:lvl7pPr>
            <a:lvl8pPr marL="3657600" lvl="7" indent="-330200" algn="ctr">
              <a:lnSpc>
                <a:spcPct val="100000"/>
              </a:lnSpc>
              <a:spcBef>
                <a:spcPts val="0"/>
              </a:spcBef>
              <a:spcAft>
                <a:spcPts val="0"/>
              </a:spcAft>
              <a:buSzPts val="1600"/>
              <a:buChar char="○"/>
              <a:defRPr i="1"/>
            </a:lvl8pPr>
            <a:lvl9pPr marL="4114800" lvl="8" indent="-330200" algn="ctr">
              <a:lnSpc>
                <a:spcPct val="100000"/>
              </a:lnSpc>
              <a:spcBef>
                <a:spcPts val="0"/>
              </a:spcBef>
              <a:spcAft>
                <a:spcPts val="0"/>
              </a:spcAft>
              <a:buSzPts val="1600"/>
              <a:buChar char="■"/>
              <a:defRPr i="1"/>
            </a:lvl9pPr>
          </a:lstStyle>
          <a:p>
            <a:endParaRPr/>
          </a:p>
        </p:txBody>
      </p:sp>
      <p:sp>
        <p:nvSpPr>
          <p:cNvPr id="73" name="Google Shape;73;p26"/>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 sz="9600" b="1" i="0" u="none" strike="noStrike" cap="none">
                <a:solidFill>
                  <a:schemeClr val="accent6"/>
                </a:solidFill>
                <a:latin typeface="Arial"/>
                <a:ea typeface="Arial"/>
                <a:cs typeface="Arial"/>
                <a:sym typeface="Arial"/>
              </a:rPr>
              <a:t>“</a:t>
            </a:r>
            <a:endParaRPr sz="9600" b="1" i="0" u="none" strike="noStrike" cap="none">
              <a:solidFill>
                <a:schemeClr val="accent6"/>
              </a:solidFill>
              <a:latin typeface="Arial"/>
              <a:ea typeface="Arial"/>
              <a:cs typeface="Arial"/>
              <a:sym typeface="Arial"/>
            </a:endParaRPr>
          </a:p>
        </p:txBody>
      </p:sp>
      <p:sp>
        <p:nvSpPr>
          <p:cNvPr id="74" name="Google Shape;74;p26"/>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6"/>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6"/>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6"/>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6"/>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pic>
        <p:nvPicPr>
          <p:cNvPr id="79" name="Google Shape;79;p26"/>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7"/>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86" name="Google Shape;86;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7"/>
          <p:cNvPicPr preferRelativeResize="0"/>
          <p:nvPr/>
        </p:nvPicPr>
        <p:blipFill rotWithShape="1">
          <a:blip r:embed="rId2">
            <a:alphaModFix/>
          </a:blip>
          <a:srcRect/>
          <a:stretch/>
        </p:blipFill>
        <p:spPr>
          <a:xfrm>
            <a:off x="222037" y="4133725"/>
            <a:ext cx="780425" cy="780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6"/>
              </a:buClr>
              <a:buSzPts val="3200"/>
              <a:buFont typeface="Montserrat"/>
              <a:buNone/>
              <a:defRPr sz="3200" b="0" i="0" u="none" strike="noStrike" cap="none">
                <a:solidFill>
                  <a:schemeClr val="accent6"/>
                </a:solidFill>
                <a:latin typeface="Montserrat"/>
                <a:ea typeface="Montserrat"/>
                <a:cs typeface="Montserrat"/>
                <a:sym typeface="Montserrat"/>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endParaRPr/>
          </a:p>
        </p:txBody>
      </p:sp>
      <p:sp>
        <p:nvSpPr>
          <p:cNvPr id="7" name="Google Shape;7;p20"/>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600"/>
              </a:spcBef>
              <a:spcAft>
                <a:spcPts val="0"/>
              </a:spcAft>
              <a:buClr>
                <a:schemeClr val="accent6"/>
              </a:buClr>
              <a:buSzPts val="1600"/>
              <a:buFont typeface="Montserrat"/>
              <a:buChar char="▷"/>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Char char="■"/>
              <a:defRPr sz="1600" b="0" i="0" u="none" strike="noStrike" cap="none">
                <a:solidFill>
                  <a:schemeClr val="dk1"/>
                </a:solidFill>
                <a:latin typeface="Montserrat"/>
                <a:ea typeface="Montserrat"/>
                <a:cs typeface="Montserrat"/>
                <a:sym typeface="Montserrat"/>
              </a:defRPr>
            </a:lvl9pPr>
          </a:lstStyle>
          <a:p>
            <a:endParaRPr/>
          </a:p>
        </p:txBody>
      </p:sp>
      <p:sp>
        <p:nvSpPr>
          <p:cNvPr id="8" name="Google Shape;8;p2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s://privacy.utah.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officeofdataprivacy@utah.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s://le.utah.gov/~2025/bills/static/HB0444.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privacy.utah.gov/privacy-goverment/"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hyperlink" Target="https://le.utah.gov/xcode/Title63A/Chapter19/63A-19-S401.html?v=C63A-19-S401_2025032720250507"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hyperlink" Target="https://le.utah.gov/xcode/Title63A/Chapter19/63A-19-S401.html?v=C63A-19-S401_2025032720250507"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178265047f_1_1"/>
          <p:cNvSpPr txBox="1">
            <a:spLocks noGrp="1"/>
          </p:cNvSpPr>
          <p:nvPr>
            <p:ph type="ctrTitle"/>
          </p:nvPr>
        </p:nvSpPr>
        <p:spPr>
          <a:xfrm>
            <a:off x="645225" y="2610325"/>
            <a:ext cx="6736500" cy="13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
              <a:t>Privacy Program Overview</a:t>
            </a:r>
            <a:endParaRPr/>
          </a:p>
          <a:p>
            <a:pPr marL="0" lvl="0" indent="0" algn="l" rtl="0">
              <a:lnSpc>
                <a:spcPct val="100000"/>
              </a:lnSpc>
              <a:spcBef>
                <a:spcPts val="0"/>
              </a:spcBef>
              <a:spcAft>
                <a:spcPts val="0"/>
              </a:spcAft>
              <a:buSzPts val="3500"/>
              <a:buNone/>
            </a:pPr>
            <a:r>
              <a:rPr lang="en" sz="2300" b="1"/>
              <a:t>Virtual Workshop</a:t>
            </a:r>
            <a:endParaRPr sz="2300" b="1"/>
          </a:p>
          <a:p>
            <a:pPr marL="0" lvl="0" indent="0" algn="l" rtl="0">
              <a:lnSpc>
                <a:spcPct val="100000"/>
              </a:lnSpc>
              <a:spcBef>
                <a:spcPts val="0"/>
              </a:spcBef>
              <a:spcAft>
                <a:spcPts val="0"/>
              </a:spcAft>
              <a:buSzPts val="3500"/>
              <a:buNone/>
            </a:pPr>
            <a:endParaRPr sz="1800"/>
          </a:p>
        </p:txBody>
      </p:sp>
      <p:sp>
        <p:nvSpPr>
          <p:cNvPr id="127" name="Google Shape;127;g3178265047f_1_1"/>
          <p:cNvSpPr txBox="1">
            <a:spLocks noGrp="1"/>
          </p:cNvSpPr>
          <p:nvPr>
            <p:ph type="subTitle" idx="1"/>
          </p:nvPr>
        </p:nvSpPr>
        <p:spPr>
          <a:xfrm>
            <a:off x="5628825" y="3965175"/>
            <a:ext cx="1752900" cy="852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600"/>
              </a:spcBef>
              <a:spcAft>
                <a:spcPts val="0"/>
              </a:spcAft>
              <a:buSzPts val="1300"/>
              <a:buNone/>
            </a:pPr>
            <a:endParaRPr/>
          </a:p>
          <a:p>
            <a:pPr marL="0" lvl="0" indent="0" algn="r" rtl="0">
              <a:lnSpc>
                <a:spcPct val="100000"/>
              </a:lnSpc>
              <a:spcBef>
                <a:spcPts val="600"/>
              </a:spcBef>
              <a:spcAft>
                <a:spcPts val="0"/>
              </a:spcAft>
              <a:buSzPts val="1300"/>
              <a:buNone/>
            </a:pPr>
            <a:r>
              <a:rPr lang="en"/>
              <a:t>Shane Paul</a:t>
            </a:r>
            <a:endParaRPr/>
          </a:p>
          <a:p>
            <a:pPr marL="0" lvl="0" indent="0" algn="r" rtl="0">
              <a:lnSpc>
                <a:spcPct val="100000"/>
              </a:lnSpc>
              <a:spcBef>
                <a:spcPts val="600"/>
              </a:spcBef>
              <a:spcAft>
                <a:spcPts val="0"/>
              </a:spcAft>
              <a:buSzPts val="1300"/>
              <a:buNone/>
            </a:pPr>
            <a:r>
              <a:rPr lang="en"/>
              <a:t>Training Director</a:t>
            </a:r>
            <a:endParaRPr/>
          </a:p>
        </p:txBody>
      </p:sp>
      <p:sp>
        <p:nvSpPr>
          <p:cNvPr id="128" name="Google Shape;128;g3178265047f_1_1"/>
          <p:cNvSpPr/>
          <p:nvPr/>
        </p:nvSpPr>
        <p:spPr>
          <a:xfrm>
            <a:off x="290650" y="114500"/>
            <a:ext cx="5812800" cy="2272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pic>
        <p:nvPicPr>
          <p:cNvPr id="129" name="Google Shape;129;g3178265047f_1_1" title="Screenshot 2025-03-24 at 12.41.58 PM (1).png"/>
          <p:cNvPicPr preferRelativeResize="0"/>
          <p:nvPr/>
        </p:nvPicPr>
        <p:blipFill>
          <a:blip r:embed="rId3">
            <a:alphaModFix/>
          </a:blip>
          <a:stretch>
            <a:fillRect/>
          </a:stretch>
        </p:blipFill>
        <p:spPr>
          <a:xfrm>
            <a:off x="0" y="-4"/>
            <a:ext cx="6170375" cy="234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11bd66dfbc_0_11"/>
          <p:cNvSpPr txBox="1">
            <a:spLocks noGrp="1"/>
          </p:cNvSpPr>
          <p:nvPr>
            <p:ph type="title"/>
          </p:nvPr>
        </p:nvSpPr>
        <p:spPr>
          <a:xfrm>
            <a:off x="306925" y="282200"/>
            <a:ext cx="4527300" cy="75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solidFill>
                  <a:schemeClr val="dk1"/>
                </a:solidFill>
              </a:rPr>
              <a:t>Ready, Set, Go!</a:t>
            </a:r>
            <a:endParaRPr b="1">
              <a:solidFill>
                <a:schemeClr val="dk1"/>
              </a:solidFill>
            </a:endParaRPr>
          </a:p>
        </p:txBody>
      </p:sp>
      <p:pic>
        <p:nvPicPr>
          <p:cNvPr id="193" name="Google Shape;193;g311bd66dfbc_0_11"/>
          <p:cNvPicPr preferRelativeResize="0"/>
          <p:nvPr/>
        </p:nvPicPr>
        <p:blipFill>
          <a:blip r:embed="rId4">
            <a:alphaModFix/>
          </a:blip>
          <a:stretch>
            <a:fillRect/>
          </a:stretch>
        </p:blipFill>
        <p:spPr>
          <a:xfrm>
            <a:off x="2865450" y="1461475"/>
            <a:ext cx="4285901" cy="2220550"/>
          </a:xfrm>
          <a:prstGeom prst="rect">
            <a:avLst/>
          </a:prstGeom>
          <a:noFill/>
          <a:ln>
            <a:noFill/>
          </a:ln>
        </p:spPr>
      </p:pic>
      <p:pic>
        <p:nvPicPr>
          <p:cNvPr id="194" name="Google Shape;194;g311bd66dfbc_0_11"/>
          <p:cNvPicPr preferRelativeResize="0"/>
          <p:nvPr/>
        </p:nvPicPr>
        <p:blipFill>
          <a:blip r:embed="rId5">
            <a:alphaModFix/>
          </a:blip>
          <a:stretch>
            <a:fillRect/>
          </a:stretch>
        </p:blipFill>
        <p:spPr>
          <a:xfrm>
            <a:off x="1208525" y="1290225"/>
            <a:ext cx="1254087" cy="2652474"/>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4e005025ae_0_327"/>
          <p:cNvSpPr txBox="1">
            <a:spLocks noGrp="1"/>
          </p:cNvSpPr>
          <p:nvPr>
            <p:ph type="title"/>
          </p:nvPr>
        </p:nvSpPr>
        <p:spPr>
          <a:xfrm>
            <a:off x="329775" y="266400"/>
            <a:ext cx="4527300" cy="75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solidFill>
                  <a:schemeClr val="dk1"/>
                </a:solidFill>
              </a:rPr>
              <a:t>Ready, Set, Go!</a:t>
            </a:r>
            <a:endParaRPr b="1">
              <a:solidFill>
                <a:schemeClr val="dk1"/>
              </a:solidFill>
            </a:endParaRPr>
          </a:p>
        </p:txBody>
      </p:sp>
      <p:pic>
        <p:nvPicPr>
          <p:cNvPr id="200" name="Google Shape;200;g34e005025ae_0_327"/>
          <p:cNvPicPr preferRelativeResize="0"/>
          <p:nvPr/>
        </p:nvPicPr>
        <p:blipFill rotWithShape="1">
          <a:blip r:embed="rId4">
            <a:alphaModFix/>
          </a:blip>
          <a:srcRect r="46010" b="46935"/>
          <a:stretch/>
        </p:blipFill>
        <p:spPr>
          <a:xfrm>
            <a:off x="3475075" y="1303625"/>
            <a:ext cx="4738377" cy="2536250"/>
          </a:xfrm>
          <a:prstGeom prst="rect">
            <a:avLst/>
          </a:prstGeom>
          <a:noFill/>
          <a:ln>
            <a:noFill/>
          </a:ln>
        </p:spPr>
      </p:pic>
      <p:pic>
        <p:nvPicPr>
          <p:cNvPr id="201" name="Google Shape;201;g34e005025ae_0_327"/>
          <p:cNvPicPr preferRelativeResize="0"/>
          <p:nvPr/>
        </p:nvPicPr>
        <p:blipFill>
          <a:blip r:embed="rId5">
            <a:alphaModFix/>
          </a:blip>
          <a:stretch>
            <a:fillRect/>
          </a:stretch>
        </p:blipFill>
        <p:spPr>
          <a:xfrm>
            <a:off x="508950" y="1559212"/>
            <a:ext cx="2303774" cy="2086275"/>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28322276ef5_0_101"/>
          <p:cNvPicPr preferRelativeResize="0"/>
          <p:nvPr/>
        </p:nvPicPr>
        <p:blipFill>
          <a:blip r:embed="rId4">
            <a:alphaModFix/>
          </a:blip>
          <a:stretch>
            <a:fillRect/>
          </a:stretch>
        </p:blipFill>
        <p:spPr>
          <a:xfrm>
            <a:off x="2445850" y="40475"/>
            <a:ext cx="4177745" cy="4838701"/>
          </a:xfrm>
          <a:prstGeom prst="rect">
            <a:avLst/>
          </a:prstGeom>
          <a:noFill/>
          <a:ln>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254ce87b0a_1_21"/>
          <p:cNvSpPr txBox="1">
            <a:spLocks noGrp="1"/>
          </p:cNvSpPr>
          <p:nvPr>
            <p:ph type="title"/>
          </p:nvPr>
        </p:nvSpPr>
        <p:spPr>
          <a:xfrm>
            <a:off x="306925" y="282200"/>
            <a:ext cx="4527300" cy="75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solidFill>
                  <a:schemeClr val="dk1"/>
                </a:solidFill>
              </a:rPr>
              <a:t>Ready, Set, Go!</a:t>
            </a:r>
            <a:endParaRPr b="1">
              <a:solidFill>
                <a:schemeClr val="dk1"/>
              </a:solidFill>
            </a:endParaRPr>
          </a:p>
        </p:txBody>
      </p:sp>
      <p:pic>
        <p:nvPicPr>
          <p:cNvPr id="212" name="Google Shape;212;g3254ce87b0a_1_21"/>
          <p:cNvPicPr preferRelativeResize="0"/>
          <p:nvPr/>
        </p:nvPicPr>
        <p:blipFill rotWithShape="1">
          <a:blip r:embed="rId4">
            <a:alphaModFix/>
          </a:blip>
          <a:srcRect t="52523"/>
          <a:stretch/>
        </p:blipFill>
        <p:spPr>
          <a:xfrm>
            <a:off x="3126450" y="1818938"/>
            <a:ext cx="5823152" cy="1505624"/>
          </a:xfrm>
          <a:prstGeom prst="rect">
            <a:avLst/>
          </a:prstGeom>
          <a:noFill/>
          <a:ln>
            <a:noFill/>
          </a:ln>
        </p:spPr>
      </p:pic>
      <p:pic>
        <p:nvPicPr>
          <p:cNvPr id="213" name="Google Shape;213;g3254ce87b0a_1_21"/>
          <p:cNvPicPr preferRelativeResize="0"/>
          <p:nvPr/>
        </p:nvPicPr>
        <p:blipFill>
          <a:blip r:embed="rId5">
            <a:alphaModFix/>
          </a:blip>
          <a:stretch>
            <a:fillRect/>
          </a:stretch>
        </p:blipFill>
        <p:spPr>
          <a:xfrm>
            <a:off x="508950" y="1559212"/>
            <a:ext cx="2303774" cy="2086275"/>
          </a:xfrm>
          <a:prstGeom prst="rect">
            <a:avLst/>
          </a:prstGeom>
          <a:noFill/>
          <a:ln>
            <a:no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28322276ef5_0_90"/>
          <p:cNvPicPr preferRelativeResize="0"/>
          <p:nvPr/>
        </p:nvPicPr>
        <p:blipFill rotWithShape="1">
          <a:blip r:embed="rId4">
            <a:alphaModFix/>
          </a:blip>
          <a:srcRect r="8966"/>
          <a:stretch/>
        </p:blipFill>
        <p:spPr>
          <a:xfrm>
            <a:off x="129250" y="1480100"/>
            <a:ext cx="8833925" cy="2170075"/>
          </a:xfrm>
          <a:prstGeom prst="rect">
            <a:avLst/>
          </a:prstGeom>
          <a:noFill/>
          <a:ln>
            <a:noFill/>
          </a:ln>
        </p:spPr>
      </p:pic>
      <p:sp>
        <p:nvSpPr>
          <p:cNvPr id="219" name="Google Shape;219;g28322276ef5_0_90"/>
          <p:cNvSpPr txBox="1">
            <a:spLocks noGrp="1"/>
          </p:cNvSpPr>
          <p:nvPr>
            <p:ph type="title"/>
          </p:nvPr>
        </p:nvSpPr>
        <p:spPr>
          <a:xfrm>
            <a:off x="129250" y="265350"/>
            <a:ext cx="8225400" cy="655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3200"/>
              <a:buNone/>
            </a:pPr>
            <a:r>
              <a:rPr lang="en" b="1">
                <a:solidFill>
                  <a:schemeClr val="dk1"/>
                </a:solidFill>
              </a:rPr>
              <a:t>Maturity Model</a:t>
            </a:r>
            <a:endParaRPr b="1">
              <a:solidFill>
                <a:schemeClr val="dk1"/>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254ce87b0a_1_2"/>
          <p:cNvSpPr txBox="1">
            <a:spLocks noGrp="1"/>
          </p:cNvSpPr>
          <p:nvPr>
            <p:ph type="title"/>
          </p:nvPr>
        </p:nvSpPr>
        <p:spPr>
          <a:xfrm>
            <a:off x="218200" y="300675"/>
            <a:ext cx="8225400" cy="59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solidFill>
                  <a:schemeClr val="dk1"/>
                </a:solidFill>
              </a:rPr>
              <a:t>Factors to consider</a:t>
            </a:r>
            <a:endParaRPr b="1">
              <a:solidFill>
                <a:schemeClr val="dk1"/>
              </a:solidFill>
            </a:endParaRPr>
          </a:p>
        </p:txBody>
      </p:sp>
      <p:pic>
        <p:nvPicPr>
          <p:cNvPr id="225" name="Google Shape;225;g3254ce87b0a_1_2"/>
          <p:cNvPicPr preferRelativeResize="0"/>
          <p:nvPr/>
        </p:nvPicPr>
        <p:blipFill>
          <a:blip r:embed="rId4">
            <a:alphaModFix/>
          </a:blip>
          <a:stretch>
            <a:fillRect/>
          </a:stretch>
        </p:blipFill>
        <p:spPr>
          <a:xfrm>
            <a:off x="4862950" y="1019700"/>
            <a:ext cx="3648925" cy="3721426"/>
          </a:xfrm>
          <a:prstGeom prst="rect">
            <a:avLst/>
          </a:prstGeom>
          <a:noFill/>
          <a:ln>
            <a:noFill/>
          </a:ln>
        </p:spPr>
      </p:pic>
      <p:sp>
        <p:nvSpPr>
          <p:cNvPr id="226" name="Google Shape;226;g3254ce87b0a_1_2"/>
          <p:cNvSpPr/>
          <p:nvPr/>
        </p:nvSpPr>
        <p:spPr>
          <a:xfrm>
            <a:off x="1623425" y="4022925"/>
            <a:ext cx="1045800" cy="565800"/>
          </a:xfrm>
          <a:prstGeom prst="flowChartAlternateProcess">
            <a:avLst/>
          </a:prstGeom>
          <a:solidFill>
            <a:srgbClr val="B7B7B7"/>
          </a:solidFill>
          <a:ln w="9525" cap="flat" cmpd="sng">
            <a:solidFill>
              <a:srgbClr val="B7B7B7"/>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Facial recognition</a:t>
            </a:r>
            <a:endParaRPr sz="1200">
              <a:latin typeface="Montserrat"/>
              <a:ea typeface="Montserrat"/>
              <a:cs typeface="Montserrat"/>
              <a:sym typeface="Montserrat"/>
            </a:endParaRPr>
          </a:p>
        </p:txBody>
      </p:sp>
      <p:sp>
        <p:nvSpPr>
          <p:cNvPr id="227" name="Google Shape;227;g3254ce87b0a_1_2"/>
          <p:cNvSpPr/>
          <p:nvPr/>
        </p:nvSpPr>
        <p:spPr>
          <a:xfrm>
            <a:off x="2741650" y="4022925"/>
            <a:ext cx="1045800" cy="565800"/>
          </a:xfrm>
          <a:prstGeom prst="flowChartAlternateProcess">
            <a:avLst/>
          </a:prstGeom>
          <a:solidFill>
            <a:srgbClr val="B7B7B7"/>
          </a:solidFill>
          <a:ln w="9525" cap="flat" cmpd="sng">
            <a:solidFill>
              <a:srgbClr val="B7B7B7"/>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3rd Party Vendors</a:t>
            </a:r>
            <a:endParaRPr sz="1200">
              <a:latin typeface="Montserrat"/>
              <a:ea typeface="Montserrat"/>
              <a:cs typeface="Montserrat"/>
              <a:sym typeface="Montserrat"/>
            </a:endParaRPr>
          </a:p>
        </p:txBody>
      </p:sp>
      <p:sp>
        <p:nvSpPr>
          <p:cNvPr id="228" name="Google Shape;228;g3254ce87b0a_1_2"/>
          <p:cNvSpPr/>
          <p:nvPr/>
        </p:nvSpPr>
        <p:spPr>
          <a:xfrm>
            <a:off x="1623425" y="3413325"/>
            <a:ext cx="1045800" cy="565800"/>
          </a:xfrm>
          <a:prstGeom prst="flowChartAlternateProcess">
            <a:avLst/>
          </a:prstGeom>
          <a:solidFill>
            <a:srgbClr val="B7B7B7"/>
          </a:solidFill>
          <a:ln w="9525" cap="flat" cmpd="sng">
            <a:solidFill>
              <a:srgbClr val="B7B7B7"/>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Artificial Intelligence</a:t>
            </a:r>
            <a:endParaRPr sz="1200">
              <a:latin typeface="Montserrat"/>
              <a:ea typeface="Montserrat"/>
              <a:cs typeface="Montserrat"/>
              <a:sym typeface="Montserrat"/>
            </a:endParaRPr>
          </a:p>
        </p:txBody>
      </p:sp>
      <p:sp>
        <p:nvSpPr>
          <p:cNvPr id="229" name="Google Shape;229;g3254ce87b0a_1_2"/>
          <p:cNvSpPr/>
          <p:nvPr/>
        </p:nvSpPr>
        <p:spPr>
          <a:xfrm>
            <a:off x="2741650" y="3413325"/>
            <a:ext cx="1045800" cy="565800"/>
          </a:xfrm>
          <a:prstGeom prst="flowChartAlternateProcess">
            <a:avLst/>
          </a:prstGeom>
          <a:solidFill>
            <a:srgbClr val="B7B7B7"/>
          </a:solidFill>
          <a:ln w="9525" cap="flat" cmpd="sng">
            <a:solidFill>
              <a:srgbClr val="B7B7B7"/>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Disposition</a:t>
            </a:r>
            <a:endParaRPr sz="1200"/>
          </a:p>
        </p:txBody>
      </p:sp>
      <p:sp>
        <p:nvSpPr>
          <p:cNvPr id="230" name="Google Shape;230;g3254ce87b0a_1_2"/>
          <p:cNvSpPr/>
          <p:nvPr/>
        </p:nvSpPr>
        <p:spPr>
          <a:xfrm>
            <a:off x="1623425" y="2803725"/>
            <a:ext cx="1045800" cy="565800"/>
          </a:xfrm>
          <a:prstGeom prst="flowChartAlternateProcess">
            <a:avLst/>
          </a:prstGeom>
          <a:solidFill>
            <a:srgbClr val="B7B7B7"/>
          </a:solidFill>
          <a:ln w="9525" cap="flat" cmpd="sng">
            <a:solidFill>
              <a:srgbClr val="B7B7B7"/>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Purpose &amp; Use limitation</a:t>
            </a:r>
            <a:endParaRPr sz="1200"/>
          </a:p>
        </p:txBody>
      </p:sp>
      <p:sp>
        <p:nvSpPr>
          <p:cNvPr id="231" name="Google Shape;231;g3254ce87b0a_1_2"/>
          <p:cNvSpPr/>
          <p:nvPr/>
        </p:nvSpPr>
        <p:spPr>
          <a:xfrm>
            <a:off x="2741650" y="2803725"/>
            <a:ext cx="1045800" cy="565800"/>
          </a:xfrm>
          <a:prstGeom prst="flowChartAlternateProcess">
            <a:avLst/>
          </a:prstGeom>
          <a:solidFill>
            <a:srgbClr val="B7B7B7"/>
          </a:solidFill>
          <a:ln w="9525" cap="flat" cmpd="sng">
            <a:solidFill>
              <a:srgbClr val="B7B7B7"/>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Data sharing</a:t>
            </a:r>
            <a:endParaRPr sz="1200">
              <a:latin typeface="Montserrat"/>
              <a:ea typeface="Montserrat"/>
              <a:cs typeface="Montserrat"/>
              <a:sym typeface="Montserrat"/>
            </a:endParaRPr>
          </a:p>
        </p:txBody>
      </p:sp>
      <p:sp>
        <p:nvSpPr>
          <p:cNvPr id="232" name="Google Shape;232;g3254ce87b0a_1_2"/>
          <p:cNvSpPr/>
          <p:nvPr/>
        </p:nvSpPr>
        <p:spPr>
          <a:xfrm>
            <a:off x="1623425" y="2194113"/>
            <a:ext cx="1045800" cy="565800"/>
          </a:xfrm>
          <a:prstGeom prst="flowChartAlternateProcess">
            <a:avLst/>
          </a:prstGeom>
          <a:solidFill>
            <a:srgbClr val="B7B7B7"/>
          </a:solidFill>
          <a:ln w="9525" cap="flat" cmpd="sng">
            <a:solidFill>
              <a:srgbClr val="B7B7B7"/>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Retention</a:t>
            </a:r>
            <a:endParaRPr sz="1200"/>
          </a:p>
        </p:txBody>
      </p:sp>
      <p:sp>
        <p:nvSpPr>
          <p:cNvPr id="233" name="Google Shape;233;g3254ce87b0a_1_2"/>
          <p:cNvSpPr/>
          <p:nvPr/>
        </p:nvSpPr>
        <p:spPr>
          <a:xfrm rot="265695">
            <a:off x="6878569" y="3335350"/>
            <a:ext cx="1204496" cy="565100"/>
          </a:xfrm>
          <a:prstGeom prst="flowChartAlternateProcess">
            <a:avLst/>
          </a:prstGeom>
          <a:solidFill>
            <a:srgbClr val="F3F3F3"/>
          </a:solidFill>
          <a:ln w="9525" cap="flat" cmpd="sng">
            <a:solidFill>
              <a:srgbClr val="F3F3F3"/>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Biometric data</a:t>
            </a:r>
            <a:endParaRPr sz="1200"/>
          </a:p>
        </p:txBody>
      </p:sp>
      <p:sp>
        <p:nvSpPr>
          <p:cNvPr id="234" name="Google Shape;234;g3254ce87b0a_1_2"/>
          <p:cNvSpPr/>
          <p:nvPr/>
        </p:nvSpPr>
        <p:spPr>
          <a:xfrm>
            <a:off x="2741650" y="2194113"/>
            <a:ext cx="1045800" cy="565800"/>
          </a:xfrm>
          <a:prstGeom prst="flowChartAlternateProcess">
            <a:avLst/>
          </a:prstGeom>
          <a:solidFill>
            <a:srgbClr val="B7B7B7"/>
          </a:solidFill>
          <a:ln w="9525" cap="flat" cmpd="sng">
            <a:solidFill>
              <a:srgbClr val="B7B7B7"/>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Data  selling</a:t>
            </a:r>
            <a:endParaRPr sz="1200">
              <a:latin typeface="Montserrat"/>
              <a:ea typeface="Montserrat"/>
              <a:cs typeface="Montserrat"/>
              <a:sym typeface="Montserrat"/>
            </a:endParaRPr>
          </a:p>
        </p:txBody>
      </p:sp>
      <p:sp>
        <p:nvSpPr>
          <p:cNvPr id="235" name="Google Shape;235;g3254ce87b0a_1_2"/>
          <p:cNvSpPr/>
          <p:nvPr/>
        </p:nvSpPr>
        <p:spPr>
          <a:xfrm>
            <a:off x="2174025" y="1584513"/>
            <a:ext cx="1045800" cy="565800"/>
          </a:xfrm>
          <a:prstGeom prst="flowChartAlternateProcess">
            <a:avLst/>
          </a:prstGeom>
          <a:solidFill>
            <a:srgbClr val="B7B7B7"/>
          </a:solidFill>
          <a:ln w="9525" cap="flat" cmpd="sng">
            <a:solidFill>
              <a:srgbClr val="B7B7B7"/>
            </a:solidFill>
            <a:prstDash val="solid"/>
            <a:round/>
            <a:headEnd type="none" w="sm" len="sm"/>
            <a:tailEnd type="none" w="sm" len="sm"/>
          </a:ln>
          <a:effectLst>
            <a:outerShdw blurRad="28575"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t>Records Series</a:t>
            </a:r>
            <a:endParaRPr sz="1200">
              <a:latin typeface="Montserrat"/>
              <a:ea typeface="Montserrat"/>
              <a:cs typeface="Montserrat"/>
              <a:sym typeface="Montserrat"/>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31d4d16ce51_0_0"/>
          <p:cNvPicPr preferRelativeResize="0"/>
          <p:nvPr/>
        </p:nvPicPr>
        <p:blipFill>
          <a:blip r:embed="rId4">
            <a:alphaModFix/>
          </a:blip>
          <a:stretch>
            <a:fillRect/>
          </a:stretch>
        </p:blipFill>
        <p:spPr>
          <a:xfrm>
            <a:off x="2199775" y="109325"/>
            <a:ext cx="4744440" cy="4838700"/>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2831db3d22a_0_24"/>
          <p:cNvPicPr preferRelativeResize="0"/>
          <p:nvPr/>
        </p:nvPicPr>
        <p:blipFill>
          <a:blip r:embed="rId4">
            <a:alphaModFix/>
          </a:blip>
          <a:stretch>
            <a:fillRect/>
          </a:stretch>
        </p:blipFill>
        <p:spPr>
          <a:xfrm>
            <a:off x="1521675" y="0"/>
            <a:ext cx="4567223" cy="4838701"/>
          </a:xfrm>
          <a:prstGeom prst="rect">
            <a:avLst/>
          </a:prstGeom>
          <a:noFill/>
          <a:ln>
            <a:noFill/>
          </a:ln>
        </p:spPr>
      </p:pic>
      <p:pic>
        <p:nvPicPr>
          <p:cNvPr id="246" name="Google Shape;246;g2831db3d22a_0_24"/>
          <p:cNvPicPr preferRelativeResize="0"/>
          <p:nvPr/>
        </p:nvPicPr>
        <p:blipFill rotWithShape="1">
          <a:blip r:embed="rId5">
            <a:alphaModFix/>
          </a:blip>
          <a:srcRect r="1019"/>
          <a:stretch/>
        </p:blipFill>
        <p:spPr>
          <a:xfrm>
            <a:off x="6292700" y="1249884"/>
            <a:ext cx="2389600" cy="2643724"/>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254ce87b0a_1_29"/>
          <p:cNvSpPr txBox="1">
            <a:spLocks noGrp="1"/>
          </p:cNvSpPr>
          <p:nvPr>
            <p:ph type="title"/>
          </p:nvPr>
        </p:nvSpPr>
        <p:spPr>
          <a:xfrm>
            <a:off x="306925" y="282200"/>
            <a:ext cx="4527300" cy="75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solidFill>
                  <a:schemeClr val="dk1"/>
                </a:solidFill>
              </a:rPr>
              <a:t>Ready, Set, Go!</a:t>
            </a:r>
            <a:endParaRPr b="1">
              <a:solidFill>
                <a:schemeClr val="dk1"/>
              </a:solidFill>
            </a:endParaRPr>
          </a:p>
        </p:txBody>
      </p:sp>
      <p:pic>
        <p:nvPicPr>
          <p:cNvPr id="252" name="Google Shape;252;g3254ce87b0a_1_29"/>
          <p:cNvPicPr preferRelativeResize="0"/>
          <p:nvPr/>
        </p:nvPicPr>
        <p:blipFill>
          <a:blip r:embed="rId4">
            <a:alphaModFix/>
          </a:blip>
          <a:stretch>
            <a:fillRect/>
          </a:stretch>
        </p:blipFill>
        <p:spPr>
          <a:xfrm>
            <a:off x="443850" y="1294100"/>
            <a:ext cx="2284449" cy="2427600"/>
          </a:xfrm>
          <a:prstGeom prst="rect">
            <a:avLst/>
          </a:prstGeom>
          <a:noFill/>
          <a:ln>
            <a:noFill/>
          </a:ln>
        </p:spPr>
      </p:pic>
      <p:pic>
        <p:nvPicPr>
          <p:cNvPr id="253" name="Google Shape;253;g3254ce87b0a_1_29"/>
          <p:cNvPicPr preferRelativeResize="0"/>
          <p:nvPr/>
        </p:nvPicPr>
        <p:blipFill>
          <a:blip r:embed="rId5">
            <a:alphaModFix/>
          </a:blip>
          <a:stretch>
            <a:fillRect/>
          </a:stretch>
        </p:blipFill>
        <p:spPr>
          <a:xfrm>
            <a:off x="2916925" y="1609038"/>
            <a:ext cx="5973775" cy="1797725"/>
          </a:xfrm>
          <a:prstGeom prst="rect">
            <a:avLst/>
          </a:prstGeom>
          <a:noFill/>
          <a:ln>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452c83ef5c_0_499"/>
          <p:cNvSpPr txBox="1">
            <a:spLocks noGrp="1"/>
          </p:cNvSpPr>
          <p:nvPr>
            <p:ph type="title"/>
          </p:nvPr>
        </p:nvSpPr>
        <p:spPr>
          <a:xfrm>
            <a:off x="335050" y="222138"/>
            <a:ext cx="64626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solidFill>
                  <a:srgbClr val="545454"/>
                </a:solidFill>
              </a:rPr>
              <a:t>Recap - Keep it simple</a:t>
            </a:r>
            <a:endParaRPr b="1">
              <a:solidFill>
                <a:srgbClr val="545454"/>
              </a:solidFill>
            </a:endParaRPr>
          </a:p>
        </p:txBody>
      </p:sp>
      <p:grpSp>
        <p:nvGrpSpPr>
          <p:cNvPr id="259" name="Google Shape;259;g3452c83ef5c_0_499"/>
          <p:cNvGrpSpPr/>
          <p:nvPr/>
        </p:nvGrpSpPr>
        <p:grpSpPr>
          <a:xfrm>
            <a:off x="5632317" y="2002063"/>
            <a:ext cx="3305700" cy="2612287"/>
            <a:chOff x="5632317" y="1189775"/>
            <a:chExt cx="3305700" cy="3483050"/>
          </a:xfrm>
        </p:grpSpPr>
        <p:sp>
          <p:nvSpPr>
            <p:cNvPr id="260" name="Google Shape;260;g3452c83ef5c_0_499"/>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400">
                  <a:solidFill>
                    <a:schemeClr val="lt1"/>
                  </a:solidFill>
                  <a:latin typeface="Raleway"/>
                  <a:ea typeface="Raleway"/>
                  <a:cs typeface="Raleway"/>
                  <a:sym typeface="Raleway"/>
                </a:rPr>
                <a:t>Go</a:t>
              </a:r>
              <a:endParaRPr sz="1400" b="0" i="0" u="none" strike="noStrike" cap="none">
                <a:solidFill>
                  <a:schemeClr val="lt1"/>
                </a:solidFill>
                <a:latin typeface="Lato"/>
                <a:ea typeface="Lato"/>
                <a:cs typeface="Lato"/>
                <a:sym typeface="Lato"/>
              </a:endParaRPr>
            </a:p>
          </p:txBody>
        </p:sp>
        <p:sp>
          <p:nvSpPr>
            <p:cNvPr id="261" name="Google Shape;261;g3452c83ef5c_0_499"/>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600">
                  <a:solidFill>
                    <a:srgbClr val="545454"/>
                  </a:solidFill>
                  <a:latin typeface="Lato"/>
                  <a:ea typeface="Lato"/>
                  <a:cs typeface="Lato"/>
                  <a:sym typeface="Lato"/>
                </a:rPr>
                <a:t>Implement prioritized strategies </a:t>
              </a:r>
              <a:endParaRPr sz="1600" b="0" i="0" u="none" strike="noStrike" cap="none">
                <a:solidFill>
                  <a:srgbClr val="545454"/>
                </a:solidFill>
                <a:latin typeface="Lato"/>
                <a:ea typeface="Lato"/>
                <a:cs typeface="Lato"/>
                <a:sym typeface="Lato"/>
              </a:endParaRPr>
            </a:p>
          </p:txBody>
        </p:sp>
      </p:grpSp>
      <p:grpSp>
        <p:nvGrpSpPr>
          <p:cNvPr id="262" name="Google Shape;262;g3452c83ef5c_0_499"/>
          <p:cNvGrpSpPr/>
          <p:nvPr/>
        </p:nvGrpSpPr>
        <p:grpSpPr>
          <a:xfrm>
            <a:off x="0" y="2002224"/>
            <a:ext cx="3546900" cy="2612127"/>
            <a:chOff x="0" y="1189989"/>
            <a:chExt cx="3546900" cy="3482836"/>
          </a:xfrm>
        </p:grpSpPr>
        <p:sp>
          <p:nvSpPr>
            <p:cNvPr id="263" name="Google Shape;263;g3452c83ef5c_0_499"/>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400">
                  <a:solidFill>
                    <a:schemeClr val="lt1"/>
                  </a:solidFill>
                  <a:latin typeface="Raleway"/>
                  <a:ea typeface="Raleway"/>
                  <a:cs typeface="Raleway"/>
                  <a:sym typeface="Raleway"/>
                </a:rPr>
                <a:t>Ready</a:t>
              </a:r>
              <a:endParaRPr sz="2400" b="0" i="0" u="none" strike="noStrike" cap="none">
                <a:solidFill>
                  <a:schemeClr val="lt1"/>
                </a:solidFill>
                <a:latin typeface="Raleway"/>
                <a:ea typeface="Raleway"/>
                <a:cs typeface="Raleway"/>
                <a:sym typeface="Raleway"/>
              </a:endParaRPr>
            </a:p>
          </p:txBody>
        </p:sp>
        <p:sp>
          <p:nvSpPr>
            <p:cNvPr id="264" name="Google Shape;264;g3452c83ef5c_0_499"/>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a:solidFill>
                    <a:srgbClr val="545454"/>
                  </a:solidFill>
                  <a:latin typeface="Lato"/>
                  <a:ea typeface="Lato"/>
                  <a:cs typeface="Lato"/>
                  <a:sym typeface="Lato"/>
                </a:rPr>
                <a:t>Define Roles</a:t>
              </a:r>
              <a:endParaRPr sz="1600" b="0" i="0" u="none" strike="noStrike" cap="none">
                <a:solidFill>
                  <a:srgbClr val="545454"/>
                </a:solidFill>
                <a:latin typeface="Lato"/>
                <a:ea typeface="Lato"/>
                <a:cs typeface="Lato"/>
                <a:sym typeface="Lato"/>
              </a:endParaRPr>
            </a:p>
          </p:txBody>
        </p:sp>
      </p:grpSp>
      <p:grpSp>
        <p:nvGrpSpPr>
          <p:cNvPr id="265" name="Google Shape;265;g3452c83ef5c_0_499"/>
          <p:cNvGrpSpPr/>
          <p:nvPr/>
        </p:nvGrpSpPr>
        <p:grpSpPr>
          <a:xfrm>
            <a:off x="2944204" y="2002063"/>
            <a:ext cx="3305700" cy="2612287"/>
            <a:chOff x="2944204" y="1189775"/>
            <a:chExt cx="3305700" cy="3483050"/>
          </a:xfrm>
        </p:grpSpPr>
        <p:sp>
          <p:nvSpPr>
            <p:cNvPr id="266" name="Google Shape;266;g3452c83ef5c_0_499"/>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400">
                  <a:solidFill>
                    <a:schemeClr val="lt1"/>
                  </a:solidFill>
                  <a:latin typeface="Raleway"/>
                  <a:ea typeface="Raleway"/>
                  <a:cs typeface="Raleway"/>
                  <a:sym typeface="Raleway"/>
                </a:rPr>
                <a:t>Set</a:t>
              </a:r>
              <a:endParaRPr sz="1400" b="0" i="0" u="none" strike="noStrike" cap="none">
                <a:solidFill>
                  <a:schemeClr val="lt1"/>
                </a:solidFill>
                <a:latin typeface="Lato"/>
                <a:ea typeface="Lato"/>
                <a:cs typeface="Lato"/>
                <a:sym typeface="Lato"/>
              </a:endParaRPr>
            </a:p>
          </p:txBody>
        </p:sp>
        <p:sp>
          <p:nvSpPr>
            <p:cNvPr id="267" name="Google Shape;267;g3452c83ef5c_0_499"/>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600">
                  <a:solidFill>
                    <a:srgbClr val="545454"/>
                  </a:solidFill>
                  <a:latin typeface="Lato"/>
                  <a:ea typeface="Lato"/>
                  <a:cs typeface="Lato"/>
                  <a:sym typeface="Lato"/>
                </a:rPr>
                <a:t>Measure your privacy program</a:t>
              </a:r>
              <a:endParaRPr sz="1200" b="0" i="0" u="none" strike="noStrike" cap="none">
                <a:solidFill>
                  <a:srgbClr val="545454"/>
                </a:solidFill>
                <a:latin typeface="Lato"/>
                <a:ea typeface="Lato"/>
                <a:cs typeface="Lato"/>
                <a:sym typeface="Lato"/>
              </a:endParaRPr>
            </a:p>
          </p:txBody>
        </p:sp>
      </p:grpSp>
      <p:sp>
        <p:nvSpPr>
          <p:cNvPr id="268" name="Google Shape;268;g3452c83ef5c_0_49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19</a:t>
            </a:fld>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452c83ef5c_0_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a:t>
            </a:fld>
            <a:endParaRPr/>
          </a:p>
        </p:txBody>
      </p:sp>
      <p:sp>
        <p:nvSpPr>
          <p:cNvPr id="135" name="Google Shape;135;g3452c83ef5c_0_0"/>
          <p:cNvSpPr txBox="1">
            <a:spLocks noGrp="1"/>
          </p:cNvSpPr>
          <p:nvPr>
            <p:ph type="sldNum" idx="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a:t>
            </a:fld>
            <a:endParaRPr/>
          </a:p>
        </p:txBody>
      </p:sp>
      <p:sp>
        <p:nvSpPr>
          <p:cNvPr id="136" name="Google Shape;136;g3452c83ef5c_0_0"/>
          <p:cNvSpPr txBox="1">
            <a:spLocks noGrp="1"/>
          </p:cNvSpPr>
          <p:nvPr>
            <p:ph type="body" idx="1"/>
          </p:nvPr>
        </p:nvSpPr>
        <p:spPr>
          <a:xfrm>
            <a:off x="1151932" y="1151595"/>
            <a:ext cx="3638700" cy="28404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0"/>
              </a:spcBef>
              <a:spcAft>
                <a:spcPts val="0"/>
              </a:spcAft>
              <a:buSzPts val="1600"/>
              <a:buChar char="▷"/>
            </a:pPr>
            <a:r>
              <a:rPr lang="en">
                <a:solidFill>
                  <a:srgbClr val="545454"/>
                </a:solidFill>
              </a:rPr>
              <a:t>Explain key requirements of GDPA</a:t>
            </a:r>
            <a:endParaRPr>
              <a:solidFill>
                <a:srgbClr val="545454"/>
              </a:solidFill>
            </a:endParaRPr>
          </a:p>
          <a:p>
            <a:pPr marL="457200" lvl="0" indent="0" algn="l" rtl="0">
              <a:lnSpc>
                <a:spcPct val="100000"/>
              </a:lnSpc>
              <a:spcBef>
                <a:spcPts val="600"/>
              </a:spcBef>
              <a:spcAft>
                <a:spcPts val="0"/>
              </a:spcAft>
              <a:buNone/>
            </a:pPr>
            <a:endParaRPr>
              <a:solidFill>
                <a:srgbClr val="545454"/>
              </a:solidFill>
            </a:endParaRPr>
          </a:p>
          <a:p>
            <a:pPr marL="285750" lvl="0" indent="-285750" algn="l" rtl="0">
              <a:lnSpc>
                <a:spcPct val="100000"/>
              </a:lnSpc>
              <a:spcBef>
                <a:spcPts val="600"/>
              </a:spcBef>
              <a:spcAft>
                <a:spcPts val="0"/>
              </a:spcAft>
              <a:buClr>
                <a:srgbClr val="545454"/>
              </a:buClr>
              <a:buSzPts val="1600"/>
              <a:buChar char="▷"/>
            </a:pPr>
            <a:r>
              <a:rPr lang="en">
                <a:solidFill>
                  <a:srgbClr val="545454"/>
                </a:solidFill>
              </a:rPr>
              <a:t>Prepare to meet the Dec 31 deadline by initiating your privacy program report </a:t>
            </a:r>
            <a:endParaRPr>
              <a:solidFill>
                <a:srgbClr val="545454"/>
              </a:solidFill>
            </a:endParaRPr>
          </a:p>
          <a:p>
            <a:pPr marL="457200" lvl="0" indent="0" algn="l" rtl="0">
              <a:lnSpc>
                <a:spcPct val="100000"/>
              </a:lnSpc>
              <a:spcBef>
                <a:spcPts val="600"/>
              </a:spcBef>
              <a:spcAft>
                <a:spcPts val="0"/>
              </a:spcAft>
              <a:buNone/>
            </a:pPr>
            <a:endParaRPr>
              <a:solidFill>
                <a:srgbClr val="545454"/>
              </a:solidFill>
            </a:endParaRPr>
          </a:p>
          <a:p>
            <a:pPr marL="285750" lvl="0" indent="-285750" algn="l" rtl="0">
              <a:lnSpc>
                <a:spcPct val="100000"/>
              </a:lnSpc>
              <a:spcBef>
                <a:spcPts val="600"/>
              </a:spcBef>
              <a:spcAft>
                <a:spcPts val="0"/>
              </a:spcAft>
              <a:buClr>
                <a:srgbClr val="545454"/>
              </a:buClr>
              <a:buSzPts val="1600"/>
              <a:buChar char="▷"/>
            </a:pPr>
            <a:r>
              <a:rPr lang="en">
                <a:solidFill>
                  <a:srgbClr val="545454"/>
                </a:solidFill>
              </a:rPr>
              <a:t>Locate supplemental training and support</a:t>
            </a:r>
            <a:endParaRPr>
              <a:solidFill>
                <a:srgbClr val="545454"/>
              </a:solidFill>
            </a:endParaRPr>
          </a:p>
          <a:p>
            <a:pPr marL="285750" lvl="0" indent="-184150" algn="l" rtl="0">
              <a:lnSpc>
                <a:spcPct val="100000"/>
              </a:lnSpc>
              <a:spcBef>
                <a:spcPts val="600"/>
              </a:spcBef>
              <a:spcAft>
                <a:spcPts val="0"/>
              </a:spcAft>
              <a:buSzPts val="1600"/>
              <a:buNone/>
            </a:pPr>
            <a:endParaRPr>
              <a:solidFill>
                <a:srgbClr val="545454"/>
              </a:solidFill>
            </a:endParaRPr>
          </a:p>
          <a:p>
            <a:pPr marL="285750" lvl="0" indent="-184150" algn="l" rtl="0">
              <a:lnSpc>
                <a:spcPct val="100000"/>
              </a:lnSpc>
              <a:spcBef>
                <a:spcPts val="600"/>
              </a:spcBef>
              <a:spcAft>
                <a:spcPts val="0"/>
              </a:spcAft>
              <a:buSzPts val="1600"/>
              <a:buNone/>
            </a:pPr>
            <a:endParaRPr>
              <a:solidFill>
                <a:srgbClr val="545454"/>
              </a:solidFill>
            </a:endParaRPr>
          </a:p>
        </p:txBody>
      </p:sp>
      <p:pic>
        <p:nvPicPr>
          <p:cNvPr id="137" name="Google Shape;137;g3452c83ef5c_0_0" descr="Logo, company name&#10;&#10;AI-generated content may be incorrect."/>
          <p:cNvPicPr preferRelativeResize="0"/>
          <p:nvPr/>
        </p:nvPicPr>
        <p:blipFill rotWithShape="1">
          <a:blip r:embed="rId3">
            <a:alphaModFix/>
          </a:blip>
          <a:srcRect l="4877" t="14309" r="50000" b="10099"/>
          <a:stretch/>
        </p:blipFill>
        <p:spPr>
          <a:xfrm>
            <a:off x="5525397" y="193967"/>
            <a:ext cx="3388320" cy="3192957"/>
          </a:xfrm>
          <a:prstGeom prst="rect">
            <a:avLst/>
          </a:prstGeom>
          <a:noFill/>
          <a:ln>
            <a:noFill/>
          </a:ln>
        </p:spPr>
      </p:pic>
      <p:sp>
        <p:nvSpPr>
          <p:cNvPr id="138" name="Google Shape;138;g3452c83ef5c_0_0"/>
          <p:cNvSpPr txBox="1"/>
          <p:nvPr/>
        </p:nvSpPr>
        <p:spPr>
          <a:xfrm>
            <a:off x="188535" y="61475"/>
            <a:ext cx="6798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6"/>
              </a:buClr>
              <a:buSzPts val="3200"/>
              <a:buFont typeface="Montserrat"/>
              <a:buNone/>
            </a:pPr>
            <a:r>
              <a:rPr lang="en" sz="3200" b="1" i="0" u="none" strike="noStrike" cap="none">
                <a:solidFill>
                  <a:srgbClr val="545454"/>
                </a:solidFill>
                <a:latin typeface="Montserrat"/>
                <a:ea typeface="Montserrat"/>
                <a:cs typeface="Montserrat"/>
                <a:sym typeface="Montserrat"/>
              </a:rPr>
              <a:t>Learning Objectives</a:t>
            </a:r>
            <a:endParaRPr b="1"/>
          </a:p>
        </p:txBody>
      </p:sp>
      <p:sp>
        <p:nvSpPr>
          <p:cNvPr id="139" name="Google Shape;139;g3452c83ef5c_0_0"/>
          <p:cNvSpPr txBox="1"/>
          <p:nvPr/>
        </p:nvSpPr>
        <p:spPr>
          <a:xfrm>
            <a:off x="5896563" y="3572225"/>
            <a:ext cx="2646000" cy="11247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i="1">
                <a:solidFill>
                  <a:srgbClr val="545454"/>
                </a:solidFill>
                <a:latin typeface="Montserrat"/>
                <a:ea typeface="Montserrat"/>
                <a:cs typeface="Montserrat"/>
                <a:sym typeface="Montserrat"/>
              </a:rPr>
              <a:t>The information in this presentation is provided as a resource to assist governmental entities and does not constitute legal advice. Governmental entities should consult with their legal counsel regarding this information.</a:t>
            </a:r>
            <a:endParaRPr sz="1000" i="1">
              <a:solidFill>
                <a:srgbClr val="545454"/>
              </a:solidFill>
              <a:latin typeface="Montserrat"/>
              <a:ea typeface="Montserrat"/>
              <a:cs typeface="Montserrat"/>
              <a:sym typeface="Montserrat"/>
            </a:endParaRPr>
          </a:p>
          <a:p>
            <a:pPr marL="285750" lvl="0" indent="-184150" algn="l" rtl="0">
              <a:spcBef>
                <a:spcPts val="600"/>
              </a:spcBef>
              <a:spcAft>
                <a:spcPts val="0"/>
              </a:spcAft>
              <a:buNone/>
            </a:pPr>
            <a:endParaRPr sz="1000">
              <a:solidFill>
                <a:srgbClr val="545454"/>
              </a:solidFill>
              <a:latin typeface="Montserrat"/>
              <a:ea typeface="Montserrat"/>
              <a:cs typeface="Montserrat"/>
              <a:sym typeface="Montserrat"/>
            </a:endParaRPr>
          </a:p>
          <a:p>
            <a:pPr marL="285750" lvl="0" indent="-184150" algn="l" rtl="0">
              <a:spcBef>
                <a:spcPts val="600"/>
              </a:spcBef>
              <a:spcAft>
                <a:spcPts val="0"/>
              </a:spcAft>
              <a:buNone/>
            </a:pPr>
            <a:endParaRPr sz="1000">
              <a:solidFill>
                <a:srgbClr val="545454"/>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4ac6e531fb_0_23"/>
          <p:cNvSpPr txBox="1">
            <a:spLocks noGrp="1"/>
          </p:cNvSpPr>
          <p:nvPr>
            <p:ph type="title"/>
          </p:nvPr>
        </p:nvSpPr>
        <p:spPr>
          <a:xfrm>
            <a:off x="234775" y="243825"/>
            <a:ext cx="7620000" cy="8574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1200"/>
              </a:spcAft>
              <a:buNone/>
            </a:pPr>
            <a:r>
              <a:rPr lang="en" sz="2400" b="1" u="sng">
                <a:solidFill>
                  <a:schemeClr val="dk1"/>
                </a:solidFill>
              </a:rPr>
              <a:t>Training Program</a:t>
            </a:r>
            <a:r>
              <a:rPr lang="en" sz="1800">
                <a:solidFill>
                  <a:schemeClr val="dk1"/>
                </a:solidFill>
              </a:rPr>
              <a:t> </a:t>
            </a:r>
            <a:r>
              <a:rPr lang="en" sz="1800" i="1">
                <a:solidFill>
                  <a:schemeClr val="dk1"/>
                </a:solidFill>
              </a:rPr>
              <a:t>- </a:t>
            </a:r>
            <a:r>
              <a:rPr lang="en" sz="1600" i="1">
                <a:solidFill>
                  <a:schemeClr val="dk1"/>
                </a:solidFill>
              </a:rPr>
              <a:t>Where context, resources &amp; engagement form a learning continuum </a:t>
            </a:r>
            <a:endParaRPr sz="1600">
              <a:solidFill>
                <a:schemeClr val="dk1"/>
              </a:solidFill>
            </a:endParaRPr>
          </a:p>
        </p:txBody>
      </p:sp>
      <p:pic>
        <p:nvPicPr>
          <p:cNvPr id="274" name="Google Shape;274;g34ac6e531fb_0_23"/>
          <p:cNvPicPr preferRelativeResize="0"/>
          <p:nvPr/>
        </p:nvPicPr>
        <p:blipFill>
          <a:blip r:embed="rId4">
            <a:alphaModFix/>
          </a:blip>
          <a:stretch>
            <a:fillRect/>
          </a:stretch>
        </p:blipFill>
        <p:spPr>
          <a:xfrm>
            <a:off x="3220763" y="888625"/>
            <a:ext cx="4250624" cy="3775299"/>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713c8416ae_0_0"/>
          <p:cNvSpPr txBox="1">
            <a:spLocks noGrp="1"/>
          </p:cNvSpPr>
          <p:nvPr>
            <p:ph type="title" idx="4294967295"/>
          </p:nvPr>
        </p:nvSpPr>
        <p:spPr>
          <a:xfrm>
            <a:off x="199275" y="177126"/>
            <a:ext cx="6336300" cy="592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t>Why</a:t>
            </a:r>
            <a:endParaRPr b="1"/>
          </a:p>
        </p:txBody>
      </p:sp>
      <p:sp>
        <p:nvSpPr>
          <p:cNvPr id="280" name="Google Shape;280;g3713c8416ae_0_0"/>
          <p:cNvSpPr txBox="1">
            <a:spLocks noGrp="1"/>
          </p:cNvSpPr>
          <p:nvPr>
            <p:ph type="body" idx="4294967295"/>
          </p:nvPr>
        </p:nvSpPr>
        <p:spPr>
          <a:xfrm>
            <a:off x="390675" y="877925"/>
            <a:ext cx="4749600" cy="3938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 b="1">
                <a:solidFill>
                  <a:srgbClr val="545454"/>
                </a:solidFill>
              </a:rPr>
              <a:t>Statewide Privacy Awareness Training</a:t>
            </a:r>
            <a:endParaRPr/>
          </a:p>
          <a:p>
            <a:pPr marL="457200" lvl="0" indent="-342900" algn="l" rtl="0">
              <a:lnSpc>
                <a:spcPct val="100000"/>
              </a:lnSpc>
              <a:spcBef>
                <a:spcPts val="600"/>
              </a:spcBef>
              <a:spcAft>
                <a:spcPts val="0"/>
              </a:spcAft>
              <a:buSzPts val="1800"/>
              <a:buChar char="▷"/>
            </a:pPr>
            <a:r>
              <a:rPr lang="en" b="1">
                <a:solidFill>
                  <a:srgbClr val="545454"/>
                </a:solidFill>
              </a:rPr>
              <a:t>Virtual Workshops </a:t>
            </a:r>
            <a:endParaRPr b="1">
              <a:solidFill>
                <a:srgbClr val="545454"/>
              </a:solidFill>
            </a:endParaRPr>
          </a:p>
          <a:p>
            <a:pPr marL="914400" lvl="1" indent="-317500" algn="l" rtl="0">
              <a:lnSpc>
                <a:spcPct val="100000"/>
              </a:lnSpc>
              <a:spcBef>
                <a:spcPts val="600"/>
              </a:spcBef>
              <a:spcAft>
                <a:spcPts val="0"/>
              </a:spcAft>
              <a:buClr>
                <a:srgbClr val="545454"/>
              </a:buClr>
              <a:buSzPts val="1400"/>
              <a:buChar char="○"/>
            </a:pPr>
            <a:r>
              <a:rPr lang="en" sz="1400">
                <a:solidFill>
                  <a:srgbClr val="545454"/>
                </a:solidFill>
              </a:rPr>
              <a:t>Overview</a:t>
            </a:r>
            <a:endParaRPr sz="1400">
              <a:solidFill>
                <a:srgbClr val="545454"/>
              </a:solidFill>
            </a:endParaRPr>
          </a:p>
          <a:p>
            <a:pPr marL="914400" lvl="1" indent="-317500" algn="l" rtl="0">
              <a:lnSpc>
                <a:spcPct val="100000"/>
              </a:lnSpc>
              <a:spcBef>
                <a:spcPts val="600"/>
              </a:spcBef>
              <a:spcAft>
                <a:spcPts val="0"/>
              </a:spcAft>
              <a:buClr>
                <a:srgbClr val="545454"/>
              </a:buClr>
              <a:buSzPts val="1400"/>
              <a:buChar char="○"/>
            </a:pPr>
            <a:r>
              <a:rPr lang="en" sz="1400">
                <a:solidFill>
                  <a:srgbClr val="545454"/>
                </a:solidFill>
              </a:rPr>
              <a:t>CAO</a:t>
            </a:r>
            <a:endParaRPr sz="1400">
              <a:solidFill>
                <a:srgbClr val="545454"/>
              </a:solidFill>
            </a:endParaRPr>
          </a:p>
          <a:p>
            <a:pPr marL="914400" lvl="1" indent="-317500" algn="l" rtl="0">
              <a:lnSpc>
                <a:spcPct val="100000"/>
              </a:lnSpc>
              <a:spcBef>
                <a:spcPts val="600"/>
              </a:spcBef>
              <a:spcAft>
                <a:spcPts val="0"/>
              </a:spcAft>
              <a:buClr>
                <a:srgbClr val="545454"/>
              </a:buClr>
              <a:buSzPts val="1400"/>
              <a:buChar char="○"/>
            </a:pPr>
            <a:r>
              <a:rPr lang="en" sz="1400">
                <a:solidFill>
                  <a:srgbClr val="545454"/>
                </a:solidFill>
              </a:rPr>
              <a:t>PIA</a:t>
            </a:r>
            <a:endParaRPr sz="1400">
              <a:solidFill>
                <a:srgbClr val="545454"/>
              </a:solidFill>
            </a:endParaRPr>
          </a:p>
          <a:p>
            <a:pPr marL="914400" lvl="1" indent="-317500" algn="l" rtl="0">
              <a:lnSpc>
                <a:spcPct val="100000"/>
              </a:lnSpc>
              <a:spcBef>
                <a:spcPts val="600"/>
              </a:spcBef>
              <a:spcAft>
                <a:spcPts val="0"/>
              </a:spcAft>
              <a:buClr>
                <a:srgbClr val="545454"/>
              </a:buClr>
              <a:buSzPts val="1400"/>
              <a:buChar char="○"/>
            </a:pPr>
            <a:r>
              <a:rPr lang="en" sz="1400">
                <a:solidFill>
                  <a:srgbClr val="545454"/>
                </a:solidFill>
              </a:rPr>
              <a:t>Privacy Notice/Website Scanning</a:t>
            </a:r>
            <a:endParaRPr sz="1400">
              <a:solidFill>
                <a:srgbClr val="545454"/>
              </a:solidFill>
            </a:endParaRPr>
          </a:p>
          <a:p>
            <a:pPr marL="914400" lvl="1" indent="-317500" algn="l" rtl="0">
              <a:lnSpc>
                <a:spcPct val="100000"/>
              </a:lnSpc>
              <a:spcBef>
                <a:spcPts val="600"/>
              </a:spcBef>
              <a:spcAft>
                <a:spcPts val="0"/>
              </a:spcAft>
              <a:buClr>
                <a:srgbClr val="545454"/>
              </a:buClr>
              <a:buSzPts val="1400"/>
              <a:buChar char="○"/>
            </a:pPr>
            <a:r>
              <a:rPr lang="en" sz="1400">
                <a:solidFill>
                  <a:srgbClr val="545454"/>
                </a:solidFill>
              </a:rPr>
              <a:t>GDPA Req/Personal Interests </a:t>
            </a:r>
            <a:endParaRPr sz="1400">
              <a:solidFill>
                <a:srgbClr val="545454"/>
              </a:solidFill>
            </a:endParaRPr>
          </a:p>
          <a:p>
            <a:pPr marL="914400" lvl="1" indent="-317500" algn="l" rtl="0">
              <a:lnSpc>
                <a:spcPct val="100000"/>
              </a:lnSpc>
              <a:spcBef>
                <a:spcPts val="600"/>
              </a:spcBef>
              <a:spcAft>
                <a:spcPts val="0"/>
              </a:spcAft>
              <a:buClr>
                <a:srgbClr val="545454"/>
              </a:buClr>
              <a:buSzPts val="1400"/>
              <a:buChar char="○"/>
            </a:pPr>
            <a:r>
              <a:rPr lang="en" sz="1400">
                <a:solidFill>
                  <a:srgbClr val="545454"/>
                </a:solidFill>
              </a:rPr>
              <a:t>Privacy Program Report </a:t>
            </a:r>
            <a:endParaRPr sz="1400">
              <a:solidFill>
                <a:srgbClr val="545454"/>
              </a:solidFill>
            </a:endParaRPr>
          </a:p>
          <a:p>
            <a:pPr marL="914400" lvl="1" indent="-317500" algn="l" rtl="0">
              <a:lnSpc>
                <a:spcPct val="100000"/>
              </a:lnSpc>
              <a:spcBef>
                <a:spcPts val="600"/>
              </a:spcBef>
              <a:spcAft>
                <a:spcPts val="0"/>
              </a:spcAft>
              <a:buClr>
                <a:srgbClr val="545454"/>
              </a:buClr>
              <a:buSzPts val="1400"/>
              <a:buChar char="○"/>
            </a:pPr>
            <a:r>
              <a:rPr lang="en" sz="1400">
                <a:solidFill>
                  <a:srgbClr val="545454"/>
                </a:solidFill>
              </a:rPr>
              <a:t>Data Sharing/Selling</a:t>
            </a:r>
            <a:endParaRPr sz="1400">
              <a:solidFill>
                <a:srgbClr val="545454"/>
              </a:solidFill>
            </a:endParaRPr>
          </a:p>
          <a:p>
            <a:pPr marL="457200" lvl="0" indent="-342900" algn="l" rtl="0">
              <a:lnSpc>
                <a:spcPct val="100000"/>
              </a:lnSpc>
              <a:spcBef>
                <a:spcPts val="600"/>
              </a:spcBef>
              <a:spcAft>
                <a:spcPts val="0"/>
              </a:spcAft>
              <a:buSzPts val="1800"/>
              <a:buChar char="▷"/>
            </a:pPr>
            <a:r>
              <a:rPr lang="en" b="1">
                <a:solidFill>
                  <a:srgbClr val="545454"/>
                </a:solidFill>
              </a:rPr>
              <a:t>Conference Participation</a:t>
            </a:r>
            <a:r>
              <a:rPr lang="en" i="1">
                <a:solidFill>
                  <a:srgbClr val="545454"/>
                </a:solidFill>
              </a:rPr>
              <a:t> </a:t>
            </a:r>
            <a:r>
              <a:rPr lang="en" sz="1400" i="1">
                <a:solidFill>
                  <a:srgbClr val="545454"/>
                </a:solidFill>
              </a:rPr>
              <a:t>(DM if interested) </a:t>
            </a:r>
            <a:endParaRPr sz="1400"/>
          </a:p>
          <a:p>
            <a:pPr marL="457200" lvl="0" indent="-228600" algn="l" rtl="0">
              <a:lnSpc>
                <a:spcPct val="100000"/>
              </a:lnSpc>
              <a:spcBef>
                <a:spcPts val="600"/>
              </a:spcBef>
              <a:spcAft>
                <a:spcPts val="0"/>
              </a:spcAft>
              <a:buSzPts val="1800"/>
              <a:buNone/>
            </a:pPr>
            <a:endParaRPr b="1">
              <a:solidFill>
                <a:srgbClr val="545454"/>
              </a:solidFill>
            </a:endParaRPr>
          </a:p>
        </p:txBody>
      </p:sp>
      <p:sp>
        <p:nvSpPr>
          <p:cNvPr id="281" name="Google Shape;281;g3713c8416ae_0_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21</a:t>
            </a:fld>
            <a:endParaRPr/>
          </a:p>
        </p:txBody>
      </p:sp>
      <p:pic>
        <p:nvPicPr>
          <p:cNvPr id="282" name="Google Shape;282;g3713c8416ae_0_0"/>
          <p:cNvPicPr preferRelativeResize="0"/>
          <p:nvPr/>
        </p:nvPicPr>
        <p:blipFill rotWithShape="1">
          <a:blip r:embed="rId4">
            <a:alphaModFix/>
          </a:blip>
          <a:srcRect/>
          <a:stretch/>
        </p:blipFill>
        <p:spPr>
          <a:xfrm>
            <a:off x="5757309" y="1336571"/>
            <a:ext cx="2620062" cy="2470345"/>
          </a:xfrm>
          <a:prstGeom prst="rect">
            <a:avLst/>
          </a:prstGeom>
          <a:noFill/>
          <a:ln>
            <a:noFill/>
          </a:ln>
          <a:effectLst>
            <a:outerShdw blurRad="44450" dist="27940" dir="5400000" algn="ctr">
              <a:srgbClr val="000000">
                <a:alpha val="31760"/>
              </a:srgbClr>
            </a:outerShdw>
          </a:effec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713c8416ae_0_7"/>
          <p:cNvSpPr txBox="1">
            <a:spLocks noGrp="1"/>
          </p:cNvSpPr>
          <p:nvPr>
            <p:ph type="title" idx="4294967295"/>
          </p:nvPr>
        </p:nvSpPr>
        <p:spPr>
          <a:xfrm>
            <a:off x="267628" y="61475"/>
            <a:ext cx="61950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solidFill>
                  <a:srgbClr val="545454"/>
                </a:solidFill>
              </a:rPr>
              <a:t>How</a:t>
            </a:r>
            <a:endParaRPr b="1"/>
          </a:p>
        </p:txBody>
      </p:sp>
      <p:sp>
        <p:nvSpPr>
          <p:cNvPr id="288" name="Google Shape;288;g3713c8416ae_0_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22</a:t>
            </a:fld>
            <a:endParaRPr/>
          </a:p>
        </p:txBody>
      </p:sp>
      <p:sp>
        <p:nvSpPr>
          <p:cNvPr id="289" name="Google Shape;289;g3713c8416ae_0_7"/>
          <p:cNvSpPr txBox="1"/>
          <p:nvPr/>
        </p:nvSpPr>
        <p:spPr>
          <a:xfrm>
            <a:off x="720415" y="1294477"/>
            <a:ext cx="46500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dirty="0">
                <a:solidFill>
                  <a:srgbClr val="545454"/>
                </a:solidFill>
                <a:latin typeface="Montserrat"/>
                <a:ea typeface="Montserrat"/>
                <a:cs typeface="Montserrat"/>
                <a:sym typeface="Montserrat"/>
              </a:rPr>
              <a:t>Learning Materials</a:t>
            </a:r>
            <a:endParaRPr dirty="0"/>
          </a:p>
          <a:p>
            <a:pPr marL="7429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545454"/>
                </a:solidFill>
                <a:latin typeface="Montserrat"/>
                <a:ea typeface="Montserrat"/>
                <a:cs typeface="Montserrat"/>
                <a:sym typeface="Montserrat"/>
              </a:rPr>
              <a:t>Privacy Program Framework</a:t>
            </a:r>
            <a:endParaRPr dirty="0"/>
          </a:p>
          <a:p>
            <a:pPr marL="7429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545454"/>
                </a:solidFill>
                <a:latin typeface="Montserrat"/>
                <a:ea typeface="Montserrat"/>
                <a:cs typeface="Montserrat"/>
                <a:sym typeface="Montserrat"/>
              </a:rPr>
              <a:t>Privacy Policy Template</a:t>
            </a:r>
            <a:endParaRPr dirty="0"/>
          </a:p>
          <a:p>
            <a:pPr marL="7429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545454"/>
                </a:solidFill>
                <a:latin typeface="Montserrat"/>
                <a:ea typeface="Montserrat"/>
                <a:cs typeface="Montserrat"/>
                <a:sym typeface="Montserrat"/>
              </a:rPr>
              <a:t>Notice of Collection Templates</a:t>
            </a:r>
            <a:endParaRPr dirty="0"/>
          </a:p>
          <a:p>
            <a:pPr marL="7429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545454"/>
                </a:solidFill>
                <a:latin typeface="Montserrat"/>
                <a:ea typeface="Montserrat"/>
                <a:cs typeface="Montserrat"/>
                <a:sym typeface="Montserrat"/>
              </a:rPr>
              <a:t>Micro-training (7Taps) </a:t>
            </a:r>
            <a:endParaRPr dirty="0"/>
          </a:p>
          <a:p>
            <a:pPr marL="7429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545454"/>
                </a:solidFill>
                <a:latin typeface="Montserrat"/>
                <a:ea typeface="Montserrat"/>
                <a:cs typeface="Montserrat"/>
                <a:sym typeface="Montserrat"/>
              </a:rPr>
              <a:t>Handouts/Infographics</a:t>
            </a:r>
            <a:endParaRPr dirty="0"/>
          </a:p>
          <a:p>
            <a:pPr marL="7429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545454"/>
                </a:solidFill>
                <a:latin typeface="Montserrat"/>
                <a:ea typeface="Montserrat"/>
                <a:cs typeface="Montserrat"/>
                <a:sym typeface="Montserrat"/>
              </a:rPr>
              <a:t>Inventory Template </a:t>
            </a:r>
            <a:endParaRPr sz="1600" b="0" i="1" u="none" strike="noStrike" cap="none" dirty="0">
              <a:solidFill>
                <a:srgbClr val="545454"/>
              </a:solidFill>
              <a:latin typeface="Montserrat"/>
              <a:ea typeface="Montserrat"/>
              <a:cs typeface="Montserrat"/>
              <a:sym typeface="Montserrat"/>
            </a:endParaRPr>
          </a:p>
          <a:p>
            <a:pPr marL="7429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545454"/>
                </a:solidFill>
                <a:latin typeface="Montserrat"/>
                <a:ea typeface="Montserrat"/>
                <a:cs typeface="Montserrat"/>
                <a:sym typeface="Montserrat"/>
              </a:rPr>
              <a:t>Handbook </a:t>
            </a:r>
            <a:r>
              <a:rPr lang="en" sz="1600" b="0" i="1" u="none" strike="noStrike" cap="none" dirty="0">
                <a:solidFill>
                  <a:srgbClr val="545454"/>
                </a:solidFill>
                <a:latin typeface="Montserrat"/>
                <a:ea typeface="Montserrat"/>
                <a:cs typeface="Montserrat"/>
                <a:sym typeface="Montserrat"/>
              </a:rPr>
              <a:t>(In Development)</a:t>
            </a:r>
            <a:r>
              <a:rPr lang="en" sz="1600" b="0" i="0" u="none" strike="noStrike" cap="none" dirty="0">
                <a:solidFill>
                  <a:srgbClr val="545454"/>
                </a:solidFill>
                <a:latin typeface="Montserrat"/>
                <a:ea typeface="Montserrat"/>
                <a:cs typeface="Montserrat"/>
                <a:sym typeface="Montserrat"/>
              </a:rPr>
              <a:t> </a:t>
            </a:r>
            <a:br>
              <a:rPr lang="en" sz="1600" b="0" i="0" u="none" strike="noStrike" cap="none" dirty="0">
                <a:solidFill>
                  <a:srgbClr val="545454"/>
                </a:solidFill>
                <a:latin typeface="Arial"/>
                <a:ea typeface="Arial"/>
                <a:cs typeface="Arial"/>
                <a:sym typeface="Arial"/>
              </a:rPr>
            </a:br>
            <a:endParaRPr sz="1600" b="0" i="0" u="none" strike="noStrike" cap="none" dirty="0">
              <a:solidFill>
                <a:srgbClr val="545454"/>
              </a:solidFill>
              <a:latin typeface="Arial"/>
              <a:ea typeface="Arial"/>
              <a:cs typeface="Arial"/>
              <a:sym typeface="Arial"/>
            </a:endParaRPr>
          </a:p>
        </p:txBody>
      </p:sp>
      <p:pic>
        <p:nvPicPr>
          <p:cNvPr id="290" name="Google Shape;290;g3713c8416ae_0_7"/>
          <p:cNvPicPr preferRelativeResize="0"/>
          <p:nvPr/>
        </p:nvPicPr>
        <p:blipFill rotWithShape="1">
          <a:blip r:embed="rId4">
            <a:alphaModFix/>
          </a:blip>
          <a:srcRect/>
          <a:stretch/>
        </p:blipFill>
        <p:spPr>
          <a:xfrm>
            <a:off x="5493512" y="1317972"/>
            <a:ext cx="2535366" cy="2507557"/>
          </a:xfrm>
          <a:prstGeom prst="rect">
            <a:avLst/>
          </a:prstGeom>
          <a:noFill/>
          <a:ln>
            <a:noFill/>
          </a:ln>
          <a:effectLst>
            <a:outerShdw blurRad="44450" dist="27940" dir="5400000" algn="ctr">
              <a:srgbClr val="000000">
                <a:alpha val="31760"/>
              </a:srgbClr>
            </a:outerShdw>
          </a:effectLst>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713c8416ae_0_14"/>
          <p:cNvSpPr txBox="1">
            <a:spLocks noGrp="1"/>
          </p:cNvSpPr>
          <p:nvPr>
            <p:ph type="title" idx="4294967295"/>
          </p:nvPr>
        </p:nvSpPr>
        <p:spPr>
          <a:xfrm>
            <a:off x="223024" y="61475"/>
            <a:ext cx="62397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solidFill>
                  <a:srgbClr val="545454"/>
                </a:solidFill>
              </a:rPr>
              <a:t>Plan For The Future</a:t>
            </a:r>
            <a:endParaRPr b="1"/>
          </a:p>
        </p:txBody>
      </p:sp>
      <p:sp>
        <p:nvSpPr>
          <p:cNvPr id="296" name="Google Shape;296;g3713c8416ae_0_14"/>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23</a:t>
            </a:fld>
            <a:endParaRPr/>
          </a:p>
        </p:txBody>
      </p:sp>
      <p:sp>
        <p:nvSpPr>
          <p:cNvPr id="297" name="Google Shape;297;g3713c8416ae_0_14"/>
          <p:cNvSpPr txBox="1"/>
          <p:nvPr/>
        </p:nvSpPr>
        <p:spPr>
          <a:xfrm>
            <a:off x="942747" y="1664703"/>
            <a:ext cx="3844800" cy="1970100"/>
          </a:xfrm>
          <a:prstGeom prst="rect">
            <a:avLst/>
          </a:prstGeom>
          <a:noFill/>
          <a:ln>
            <a:noFill/>
          </a:ln>
        </p:spPr>
        <p:txBody>
          <a:bodyPr spcFirstLastPara="1" wrap="square" lIns="91425" tIns="45700" rIns="91425" bIns="45700" anchor="t" anchorCtr="0">
            <a:spAutoFit/>
          </a:bodyPr>
          <a:lstStyle/>
          <a:p>
            <a:pPr marL="0" marR="0" lvl="0" indent="-101600" algn="l" rtl="0">
              <a:lnSpc>
                <a:spcPct val="100000"/>
              </a:lnSpc>
              <a:spcBef>
                <a:spcPts val="0"/>
              </a:spcBef>
              <a:spcAft>
                <a:spcPts val="0"/>
              </a:spcAft>
              <a:buClr>
                <a:srgbClr val="000000"/>
              </a:buClr>
              <a:buSzPts val="1600"/>
              <a:buFont typeface="Arial"/>
              <a:buChar char="•"/>
            </a:pPr>
            <a:r>
              <a:rPr lang="en" sz="1600" b="1" i="0" u="none" strike="noStrike" cap="none">
                <a:solidFill>
                  <a:srgbClr val="545454"/>
                </a:solidFill>
                <a:latin typeface="Montserrat"/>
                <a:ea typeface="Montserrat"/>
                <a:cs typeface="Montserrat"/>
                <a:sym typeface="Montserrat"/>
              </a:rPr>
              <a:t>Privacy Council </a:t>
            </a:r>
            <a:r>
              <a:rPr lang="en" sz="1600" b="0" i="1" u="none" strike="noStrike" cap="none">
                <a:solidFill>
                  <a:srgbClr val="545454"/>
                </a:solidFill>
                <a:latin typeface="Montserrat"/>
                <a:ea typeface="Montserrat"/>
                <a:cs typeface="Montserrat"/>
                <a:sym typeface="Montserrat"/>
              </a:rPr>
              <a:t>(State Agencies)</a:t>
            </a:r>
            <a:endParaRPr/>
          </a:p>
          <a:p>
            <a:pPr marL="0" marR="0" lvl="0" indent="-101600" algn="l" rtl="0">
              <a:lnSpc>
                <a:spcPct val="100000"/>
              </a:lnSpc>
              <a:spcBef>
                <a:spcPts val="1200"/>
              </a:spcBef>
              <a:spcAft>
                <a:spcPts val="0"/>
              </a:spcAft>
              <a:buClr>
                <a:srgbClr val="000000"/>
              </a:buClr>
              <a:buSzPts val="1600"/>
              <a:buFont typeface="Arial"/>
              <a:buChar char="•"/>
            </a:pPr>
            <a:r>
              <a:rPr lang="en" sz="1600" b="1" i="0" u="none" strike="noStrike" cap="none">
                <a:solidFill>
                  <a:srgbClr val="545454"/>
                </a:solidFill>
                <a:latin typeface="Montserrat"/>
                <a:ea typeface="Montserrat"/>
                <a:cs typeface="Montserrat"/>
                <a:sym typeface="Montserrat"/>
              </a:rPr>
              <a:t>Data Governance Summit</a:t>
            </a:r>
            <a:endParaRPr/>
          </a:p>
          <a:p>
            <a:pPr marL="0" marR="0" lvl="0" indent="-101600" algn="l" rtl="0">
              <a:lnSpc>
                <a:spcPct val="100000"/>
              </a:lnSpc>
              <a:spcBef>
                <a:spcPts val="1200"/>
              </a:spcBef>
              <a:spcAft>
                <a:spcPts val="0"/>
              </a:spcAft>
              <a:buClr>
                <a:srgbClr val="000000"/>
              </a:buClr>
              <a:buSzPts val="1600"/>
              <a:buFont typeface="Arial"/>
              <a:buChar char="•"/>
            </a:pPr>
            <a:r>
              <a:rPr lang="en" sz="1600" b="1" i="0" u="none" strike="noStrike" cap="none">
                <a:solidFill>
                  <a:srgbClr val="545454"/>
                </a:solidFill>
                <a:latin typeface="Montserrat"/>
                <a:ea typeface="Montserrat"/>
                <a:cs typeface="Montserrat"/>
                <a:sym typeface="Montserrat"/>
              </a:rPr>
              <a:t>Privacy.Utah.gov mailing list </a:t>
            </a:r>
            <a:endParaRPr/>
          </a:p>
          <a:p>
            <a:pPr marL="0" marR="0" lvl="0" indent="-101600" algn="l" rtl="0">
              <a:lnSpc>
                <a:spcPct val="100000"/>
              </a:lnSpc>
              <a:spcBef>
                <a:spcPts val="1200"/>
              </a:spcBef>
              <a:spcAft>
                <a:spcPts val="0"/>
              </a:spcAft>
              <a:buClr>
                <a:srgbClr val="000000"/>
              </a:buClr>
              <a:buSzPts val="1600"/>
              <a:buFont typeface="Arial"/>
              <a:buChar char="•"/>
            </a:pPr>
            <a:r>
              <a:rPr lang="en" sz="1600" b="1" i="0" u="none" strike="noStrike" cap="none">
                <a:solidFill>
                  <a:srgbClr val="545454"/>
                </a:solidFill>
                <a:latin typeface="Montserrat"/>
                <a:ea typeface="Montserrat"/>
                <a:cs typeface="Montserrat"/>
                <a:sym typeface="Montserrat"/>
              </a:rPr>
              <a:t>CIPM Training </a:t>
            </a:r>
            <a:endParaRPr sz="1600" b="1" i="0" u="none" strike="noStrike" cap="none">
              <a:solidFill>
                <a:srgbClr val="54545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br>
              <a:rPr lang="en" sz="1400" b="0" i="0" u="none" strike="noStrike" cap="none">
                <a:solidFill>
                  <a:srgbClr val="545454"/>
                </a:solidFill>
                <a:latin typeface="Arial"/>
                <a:ea typeface="Arial"/>
                <a:cs typeface="Arial"/>
                <a:sym typeface="Arial"/>
              </a:rPr>
            </a:br>
            <a:endParaRPr sz="1400" b="0" i="0" u="none" strike="noStrike" cap="none">
              <a:solidFill>
                <a:srgbClr val="545454"/>
              </a:solidFill>
              <a:latin typeface="Arial"/>
              <a:ea typeface="Arial"/>
              <a:cs typeface="Arial"/>
              <a:sym typeface="Arial"/>
            </a:endParaRPr>
          </a:p>
        </p:txBody>
      </p:sp>
      <p:pic>
        <p:nvPicPr>
          <p:cNvPr id="298" name="Google Shape;298;g3713c8416ae_0_14"/>
          <p:cNvPicPr preferRelativeResize="0"/>
          <p:nvPr/>
        </p:nvPicPr>
        <p:blipFill rotWithShape="1">
          <a:blip r:embed="rId4">
            <a:alphaModFix/>
          </a:blip>
          <a:srcRect/>
          <a:stretch/>
        </p:blipFill>
        <p:spPr>
          <a:xfrm>
            <a:off x="5367131" y="1395810"/>
            <a:ext cx="2660879" cy="2507556"/>
          </a:xfrm>
          <a:prstGeom prst="rect">
            <a:avLst/>
          </a:prstGeom>
          <a:noFill/>
          <a:ln>
            <a:noFill/>
          </a:ln>
          <a:effectLst>
            <a:outerShdw blurRad="44450" dist="27940" dir="5400000" algn="ctr">
              <a:srgbClr val="000000">
                <a:alpha val="31760"/>
              </a:srgbClr>
            </a:outerShdw>
          </a:effectLst>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4"/>
          <p:cNvSpPr txBox="1"/>
          <p:nvPr/>
        </p:nvSpPr>
        <p:spPr>
          <a:xfrm>
            <a:off x="2094600" y="4105975"/>
            <a:ext cx="4954800" cy="87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Montserrat"/>
                <a:ea typeface="Montserrat"/>
                <a:cs typeface="Montserrat"/>
                <a:sym typeface="Montserrat"/>
              </a:rPr>
              <a:t>Visit us at: </a:t>
            </a:r>
            <a:r>
              <a:rPr lang="en" sz="1600" u="sng">
                <a:solidFill>
                  <a:schemeClr val="hlink"/>
                </a:solidFill>
                <a:latin typeface="Montserrat"/>
                <a:ea typeface="Montserrat"/>
                <a:cs typeface="Montserrat"/>
                <a:sym typeface="Montserrat"/>
                <a:hlinkClick r:id="rId3"/>
              </a:rPr>
              <a:t>privacy.utah.gov</a:t>
            </a:r>
            <a:endParaRPr sz="1600">
              <a:solidFill>
                <a:schemeClr val="dk1"/>
              </a:solidFill>
              <a:latin typeface="Montserrat"/>
              <a:ea typeface="Montserrat"/>
              <a:cs typeface="Montserrat"/>
              <a:sym typeface="Montserrat"/>
            </a:endParaRPr>
          </a:p>
          <a:p>
            <a:pPr marL="0" lvl="0" indent="0" algn="ctr" rtl="0">
              <a:spcBef>
                <a:spcPts val="0"/>
              </a:spcBef>
              <a:spcAft>
                <a:spcPts val="0"/>
              </a:spcAft>
              <a:buNone/>
            </a:pPr>
            <a:r>
              <a:rPr lang="en" sz="1600">
                <a:solidFill>
                  <a:schemeClr val="dk1"/>
                </a:solidFill>
                <a:latin typeface="Montserrat"/>
                <a:ea typeface="Montserrat"/>
                <a:cs typeface="Montserrat"/>
                <a:sym typeface="Montserrat"/>
              </a:rPr>
              <a:t>Or email us at </a:t>
            </a:r>
            <a:r>
              <a:rPr lang="en" sz="1600" u="sng">
                <a:solidFill>
                  <a:schemeClr val="dk2"/>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officeofdataprivacy@utah.gov</a:t>
            </a:r>
            <a:endParaRPr sz="1600">
              <a:solidFill>
                <a:schemeClr val="dk1"/>
              </a:solidFill>
              <a:latin typeface="Montserrat"/>
              <a:ea typeface="Montserrat"/>
              <a:cs typeface="Montserrat"/>
              <a:sym typeface="Montserrat"/>
            </a:endParaRPr>
          </a:p>
          <a:p>
            <a:pPr marL="0" lvl="0" indent="0" algn="ctr" rtl="0">
              <a:spcBef>
                <a:spcPts val="0"/>
              </a:spcBef>
              <a:spcAft>
                <a:spcPts val="0"/>
              </a:spcAft>
              <a:buNone/>
            </a:pPr>
            <a:r>
              <a:rPr lang="en"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34e005025ae_0_316"/>
          <p:cNvPicPr preferRelativeResize="0"/>
          <p:nvPr/>
        </p:nvPicPr>
        <p:blipFill rotWithShape="1">
          <a:blip r:embed="rId4">
            <a:alphaModFix/>
          </a:blip>
          <a:srcRect t="10120"/>
          <a:stretch/>
        </p:blipFill>
        <p:spPr>
          <a:xfrm>
            <a:off x="200025" y="230601"/>
            <a:ext cx="8839199" cy="3859976"/>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81957b6630_0_24"/>
          <p:cNvSpPr txBox="1">
            <a:spLocks noGrp="1"/>
          </p:cNvSpPr>
          <p:nvPr>
            <p:ph type="title"/>
          </p:nvPr>
        </p:nvSpPr>
        <p:spPr>
          <a:xfrm>
            <a:off x="277800" y="348950"/>
            <a:ext cx="8225400" cy="59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a:solidFill>
                  <a:schemeClr val="dk1"/>
                </a:solidFill>
              </a:rPr>
              <a:t>Why Entities Struggle w/ Privacy</a:t>
            </a:r>
            <a:endParaRPr b="1">
              <a:solidFill>
                <a:schemeClr val="dk1"/>
              </a:solidFill>
            </a:endParaRPr>
          </a:p>
        </p:txBody>
      </p:sp>
      <p:sp>
        <p:nvSpPr>
          <p:cNvPr id="150" name="Google Shape;150;g281957b6630_0_24"/>
          <p:cNvSpPr txBox="1">
            <a:spLocks noGrp="1"/>
          </p:cNvSpPr>
          <p:nvPr>
            <p:ph type="body" idx="1"/>
          </p:nvPr>
        </p:nvSpPr>
        <p:spPr>
          <a:xfrm>
            <a:off x="744325" y="1211475"/>
            <a:ext cx="7368300" cy="3162600"/>
          </a:xfrm>
          <a:prstGeom prst="rect">
            <a:avLst/>
          </a:prstGeom>
          <a:noFill/>
          <a:ln>
            <a:noFill/>
          </a:ln>
        </p:spPr>
        <p:txBody>
          <a:bodyPr spcFirstLastPara="1" wrap="square" lIns="91425" tIns="91425" rIns="91425" bIns="91425" anchor="t" anchorCtr="0">
            <a:noAutofit/>
          </a:bodyPr>
          <a:lstStyle/>
          <a:p>
            <a:pPr marL="914400" lvl="1" indent="-323850" algn="l" rtl="0">
              <a:spcBef>
                <a:spcPts val="600"/>
              </a:spcBef>
              <a:spcAft>
                <a:spcPts val="0"/>
              </a:spcAft>
              <a:buClr>
                <a:srgbClr val="666666"/>
              </a:buClr>
              <a:buSzPts val="1500"/>
              <a:buChar char="○"/>
            </a:pPr>
            <a:r>
              <a:rPr lang="en" sz="1500" b="1">
                <a:solidFill>
                  <a:srgbClr val="666666"/>
                </a:solidFill>
              </a:rPr>
              <a:t>Complex Laws</a:t>
            </a:r>
            <a:r>
              <a:rPr lang="en" sz="1500">
                <a:solidFill>
                  <a:srgbClr val="666666"/>
                </a:solidFill>
              </a:rPr>
              <a:t>: Privacy laws are often duplicative, conflicting, outdated, or have regulatory gaps.</a:t>
            </a:r>
            <a:endParaRPr sz="1500">
              <a:solidFill>
                <a:srgbClr val="666666"/>
              </a:solidFill>
            </a:endParaRPr>
          </a:p>
          <a:p>
            <a:pPr marL="914400" lvl="1" indent="-323850" algn="l" rtl="0">
              <a:spcBef>
                <a:spcPts val="0"/>
              </a:spcBef>
              <a:spcAft>
                <a:spcPts val="0"/>
              </a:spcAft>
              <a:buClr>
                <a:srgbClr val="666666"/>
              </a:buClr>
              <a:buSzPts val="1500"/>
              <a:buChar char="○"/>
            </a:pPr>
            <a:r>
              <a:rPr lang="en" sz="1500" b="1">
                <a:solidFill>
                  <a:srgbClr val="666666"/>
                </a:solidFill>
              </a:rPr>
              <a:t>Digitalization without Compliance</a:t>
            </a:r>
            <a:r>
              <a:rPr lang="en" sz="1500">
                <a:solidFill>
                  <a:srgbClr val="666666"/>
                </a:solidFill>
              </a:rPr>
              <a:t>: Agencies digitize services without privacy programs.</a:t>
            </a:r>
            <a:endParaRPr sz="1500">
              <a:solidFill>
                <a:srgbClr val="666666"/>
              </a:solidFill>
            </a:endParaRPr>
          </a:p>
          <a:p>
            <a:pPr marL="914400" lvl="1" indent="-323850" algn="l" rtl="0">
              <a:spcBef>
                <a:spcPts val="0"/>
              </a:spcBef>
              <a:spcAft>
                <a:spcPts val="0"/>
              </a:spcAft>
              <a:buClr>
                <a:srgbClr val="666666"/>
              </a:buClr>
              <a:buSzPts val="1500"/>
              <a:buChar char="○"/>
            </a:pPr>
            <a:r>
              <a:rPr lang="en" sz="1500" b="1">
                <a:solidFill>
                  <a:srgbClr val="666666"/>
                </a:solidFill>
              </a:rPr>
              <a:t>Limited Resources</a:t>
            </a:r>
            <a:r>
              <a:rPr lang="en" sz="1500">
                <a:solidFill>
                  <a:srgbClr val="666666"/>
                </a:solidFill>
              </a:rPr>
              <a:t>: Many lack staffing, funding, or tools.</a:t>
            </a:r>
            <a:endParaRPr sz="1500">
              <a:solidFill>
                <a:srgbClr val="666666"/>
              </a:solidFill>
            </a:endParaRPr>
          </a:p>
          <a:p>
            <a:pPr marL="914400" lvl="1" indent="-323850" algn="l" rtl="0">
              <a:spcBef>
                <a:spcPts val="0"/>
              </a:spcBef>
              <a:spcAft>
                <a:spcPts val="0"/>
              </a:spcAft>
              <a:buClr>
                <a:srgbClr val="666666"/>
              </a:buClr>
              <a:buSzPts val="1500"/>
              <a:buChar char="○"/>
            </a:pPr>
            <a:r>
              <a:rPr lang="en" sz="1500" b="1">
                <a:solidFill>
                  <a:srgbClr val="666666"/>
                </a:solidFill>
              </a:rPr>
              <a:t>Unclear Roles</a:t>
            </a:r>
            <a:r>
              <a:rPr lang="en" sz="1500">
                <a:solidFill>
                  <a:srgbClr val="666666"/>
                </a:solidFill>
              </a:rPr>
              <a:t>: Ambiguity in roles like Chief Administrative Officer (CAO), Agency Records Officer (ARO), etc.</a:t>
            </a:r>
            <a:endParaRPr sz="1500">
              <a:solidFill>
                <a:srgbClr val="666666"/>
              </a:solidFill>
            </a:endParaRPr>
          </a:p>
          <a:p>
            <a:pPr marL="914400" lvl="1" indent="-323850" algn="l" rtl="0">
              <a:spcBef>
                <a:spcPts val="0"/>
              </a:spcBef>
              <a:spcAft>
                <a:spcPts val="0"/>
              </a:spcAft>
              <a:buClr>
                <a:srgbClr val="666666"/>
              </a:buClr>
              <a:buSzPts val="1500"/>
              <a:buChar char="○"/>
            </a:pPr>
            <a:r>
              <a:rPr lang="en" sz="1500" b="1">
                <a:solidFill>
                  <a:srgbClr val="666666"/>
                </a:solidFill>
              </a:rPr>
              <a:t>Lack of Planning</a:t>
            </a:r>
            <a:r>
              <a:rPr lang="en" sz="1500">
                <a:solidFill>
                  <a:srgbClr val="666666"/>
                </a:solidFill>
              </a:rPr>
              <a:t>: Absence of strategic, master, improvement, or long-term privacy plans.</a:t>
            </a:r>
            <a:endParaRPr sz="1900" b="1">
              <a:solidFill>
                <a:srgbClr val="666666"/>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4ac6e531fb_0_11"/>
          <p:cNvSpPr txBox="1">
            <a:spLocks noGrp="1"/>
          </p:cNvSpPr>
          <p:nvPr>
            <p:ph type="ctrTitle"/>
          </p:nvPr>
        </p:nvSpPr>
        <p:spPr>
          <a:xfrm>
            <a:off x="645225" y="2807700"/>
            <a:ext cx="6736500" cy="1777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600">
                <a:solidFill>
                  <a:schemeClr val="dk1"/>
                </a:solidFill>
              </a:rPr>
              <a:t>Create and maintain a </a:t>
            </a:r>
            <a:r>
              <a:rPr lang="en" sz="1600" b="1">
                <a:solidFill>
                  <a:schemeClr val="dk1"/>
                </a:solidFill>
              </a:rPr>
              <a:t>data privacy framework </a:t>
            </a:r>
            <a:r>
              <a:rPr lang="en" sz="1600">
                <a:solidFill>
                  <a:schemeClr val="dk1"/>
                </a:solidFill>
              </a:rPr>
              <a:t>designed to assist governmental entities to identify and implement effective and efficient data privacy practices, tools, and systems </a:t>
            </a:r>
            <a:endParaRPr sz="1600">
              <a:solidFill>
                <a:schemeClr val="dk1"/>
              </a:solidFill>
            </a:endParaRPr>
          </a:p>
          <a:p>
            <a:pPr marL="0" lvl="0" indent="0" algn="l" rtl="0">
              <a:spcBef>
                <a:spcPts val="600"/>
              </a:spcBef>
              <a:spcAft>
                <a:spcPts val="0"/>
              </a:spcAft>
              <a:buNone/>
            </a:pPr>
            <a:endParaRPr sz="1600">
              <a:solidFill>
                <a:schemeClr val="dk1"/>
              </a:solidFill>
            </a:endParaRPr>
          </a:p>
          <a:p>
            <a:pPr marL="0" lvl="0" indent="0" algn="l" rtl="0">
              <a:lnSpc>
                <a:spcPct val="115000"/>
              </a:lnSpc>
              <a:spcBef>
                <a:spcPts val="1200"/>
              </a:spcBef>
              <a:spcAft>
                <a:spcPts val="1200"/>
              </a:spcAft>
              <a:buNone/>
            </a:pPr>
            <a:r>
              <a:rPr lang="en" sz="1600">
                <a:solidFill>
                  <a:schemeClr val="dk1"/>
                </a:solidFill>
              </a:rPr>
              <a:t>📌 </a:t>
            </a:r>
            <a:r>
              <a:rPr lang="en" sz="1600" i="1">
                <a:solidFill>
                  <a:schemeClr val="dk1"/>
                </a:solidFill>
              </a:rPr>
              <a:t>Find a full list of </a:t>
            </a:r>
            <a:r>
              <a:rPr lang="en" sz="1600" i="1" u="sng">
                <a:hlinkClick r:id="rId4"/>
              </a:rPr>
              <a:t>our mandates here</a:t>
            </a:r>
            <a:r>
              <a:rPr lang="en" sz="1600" i="1">
                <a:solidFill>
                  <a:schemeClr val="dk1"/>
                </a:solidFill>
              </a:rPr>
              <a:t>. </a:t>
            </a:r>
            <a:endParaRPr/>
          </a:p>
        </p:txBody>
      </p:sp>
      <p:sp>
        <p:nvSpPr>
          <p:cNvPr id="156" name="Google Shape;156;g34ac6e531fb_0_11"/>
          <p:cNvSpPr/>
          <p:nvPr/>
        </p:nvSpPr>
        <p:spPr>
          <a:xfrm>
            <a:off x="290650" y="114500"/>
            <a:ext cx="5812800" cy="2272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pic>
        <p:nvPicPr>
          <p:cNvPr id="157" name="Google Shape;157;g34ac6e531fb_0_11" title="Screenshot 2025-03-24 at 12.41.58 PM (1).png"/>
          <p:cNvPicPr preferRelativeResize="0"/>
          <p:nvPr/>
        </p:nvPicPr>
        <p:blipFill>
          <a:blip r:embed="rId5">
            <a:alphaModFix/>
          </a:blip>
          <a:stretch>
            <a:fillRect/>
          </a:stretch>
        </p:blipFill>
        <p:spPr>
          <a:xfrm>
            <a:off x="0" y="-4"/>
            <a:ext cx="6170375" cy="2344500"/>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831db3d22a_0_2"/>
          <p:cNvSpPr txBox="1">
            <a:spLocks noGrp="1"/>
          </p:cNvSpPr>
          <p:nvPr>
            <p:ph type="title"/>
          </p:nvPr>
        </p:nvSpPr>
        <p:spPr>
          <a:xfrm>
            <a:off x="418425" y="322350"/>
            <a:ext cx="82254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2900" b="1">
                <a:solidFill>
                  <a:schemeClr val="dk1"/>
                </a:solidFill>
              </a:rPr>
              <a:t>What is a privacy framework?</a:t>
            </a:r>
            <a:endParaRPr sz="2900" b="1">
              <a:solidFill>
                <a:schemeClr val="dk1"/>
              </a:solidFill>
            </a:endParaRPr>
          </a:p>
        </p:txBody>
      </p:sp>
      <p:sp>
        <p:nvSpPr>
          <p:cNvPr id="163" name="Google Shape;163;g2831db3d22a_0_2"/>
          <p:cNvSpPr txBox="1"/>
          <p:nvPr/>
        </p:nvSpPr>
        <p:spPr>
          <a:xfrm>
            <a:off x="930225" y="1539850"/>
            <a:ext cx="7713600" cy="33123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200"/>
              </a:spcBef>
              <a:spcAft>
                <a:spcPts val="0"/>
              </a:spcAft>
              <a:buClr>
                <a:srgbClr val="666666"/>
              </a:buClr>
              <a:buSzPts val="1600"/>
              <a:buChar char="●"/>
            </a:pPr>
            <a:r>
              <a:rPr lang="en" sz="1600">
                <a:solidFill>
                  <a:srgbClr val="666666"/>
                </a:solidFill>
                <a:latin typeface="Montserrat"/>
                <a:ea typeface="Montserrat"/>
                <a:cs typeface="Montserrat"/>
                <a:sym typeface="Montserrat"/>
              </a:rPr>
              <a:t>A </a:t>
            </a:r>
            <a:r>
              <a:rPr lang="en" sz="1600" b="1">
                <a:solidFill>
                  <a:srgbClr val="666666"/>
                </a:solidFill>
                <a:latin typeface="Montserrat"/>
                <a:ea typeface="Montserrat"/>
                <a:cs typeface="Montserrat"/>
                <a:sym typeface="Montserrat"/>
              </a:rPr>
              <a:t>comprehensive plan </a:t>
            </a:r>
            <a:r>
              <a:rPr lang="en" sz="1600">
                <a:solidFill>
                  <a:srgbClr val="666666"/>
                </a:solidFill>
                <a:latin typeface="Montserrat"/>
                <a:ea typeface="Montserrat"/>
                <a:cs typeface="Montserrat"/>
                <a:sym typeface="Montserrat"/>
              </a:rPr>
              <a:t>for managing personal data.</a:t>
            </a:r>
            <a:endParaRPr sz="1600">
              <a:solidFill>
                <a:srgbClr val="666666"/>
              </a:solidFill>
              <a:latin typeface="Montserrat"/>
              <a:ea typeface="Montserrat"/>
              <a:cs typeface="Montserrat"/>
              <a:sym typeface="Montserrat"/>
            </a:endParaRPr>
          </a:p>
          <a:p>
            <a:pPr marL="457200" lvl="0" indent="-330200" algn="l" rtl="0">
              <a:lnSpc>
                <a:spcPct val="115000"/>
              </a:lnSpc>
              <a:spcBef>
                <a:spcPts val="0"/>
              </a:spcBef>
              <a:spcAft>
                <a:spcPts val="0"/>
              </a:spcAft>
              <a:buClr>
                <a:srgbClr val="666666"/>
              </a:buClr>
              <a:buSzPts val="1600"/>
              <a:buChar char="●"/>
            </a:pPr>
            <a:r>
              <a:rPr lang="en" sz="1600">
                <a:solidFill>
                  <a:srgbClr val="666666"/>
                </a:solidFill>
                <a:latin typeface="Montserrat"/>
                <a:ea typeface="Montserrat"/>
                <a:cs typeface="Montserrat"/>
                <a:sym typeface="Montserrat"/>
              </a:rPr>
              <a:t>Covers </a:t>
            </a:r>
            <a:r>
              <a:rPr lang="en" sz="1600" b="1">
                <a:solidFill>
                  <a:srgbClr val="666666"/>
                </a:solidFill>
                <a:latin typeface="Montserrat"/>
                <a:ea typeface="Montserrat"/>
                <a:cs typeface="Montserrat"/>
                <a:sym typeface="Montserrat"/>
              </a:rPr>
              <a:t>collection, use, storage, sharing</a:t>
            </a:r>
            <a:r>
              <a:rPr lang="en" sz="1600">
                <a:solidFill>
                  <a:srgbClr val="666666"/>
                </a:solidFill>
                <a:latin typeface="Montserrat"/>
                <a:ea typeface="Montserrat"/>
                <a:cs typeface="Montserrat"/>
                <a:sym typeface="Montserrat"/>
              </a:rPr>
              <a:t>, and </a:t>
            </a:r>
            <a:r>
              <a:rPr lang="en" sz="1600" b="1">
                <a:solidFill>
                  <a:srgbClr val="666666"/>
                </a:solidFill>
                <a:latin typeface="Montserrat"/>
                <a:ea typeface="Montserrat"/>
                <a:cs typeface="Montserrat"/>
                <a:sym typeface="Montserrat"/>
              </a:rPr>
              <a:t>protection</a:t>
            </a:r>
            <a:r>
              <a:rPr lang="en" sz="1600">
                <a:solidFill>
                  <a:srgbClr val="666666"/>
                </a:solidFill>
                <a:latin typeface="Montserrat"/>
                <a:ea typeface="Montserrat"/>
                <a:cs typeface="Montserrat"/>
                <a:sym typeface="Montserrat"/>
              </a:rPr>
              <a:t> of data.</a:t>
            </a:r>
            <a:endParaRPr sz="1600">
              <a:solidFill>
                <a:srgbClr val="666666"/>
              </a:solidFill>
              <a:latin typeface="Montserrat"/>
              <a:ea typeface="Montserrat"/>
              <a:cs typeface="Montserrat"/>
              <a:sym typeface="Montserrat"/>
            </a:endParaRPr>
          </a:p>
          <a:p>
            <a:pPr marL="457200" lvl="0" indent="-330200" algn="l" rtl="0">
              <a:lnSpc>
                <a:spcPct val="115000"/>
              </a:lnSpc>
              <a:spcBef>
                <a:spcPts val="0"/>
              </a:spcBef>
              <a:spcAft>
                <a:spcPts val="0"/>
              </a:spcAft>
              <a:buClr>
                <a:srgbClr val="666666"/>
              </a:buClr>
              <a:buSzPts val="1600"/>
              <a:buFont typeface="Montserrat"/>
              <a:buChar char="●"/>
            </a:pPr>
            <a:r>
              <a:rPr lang="en" sz="1600">
                <a:solidFill>
                  <a:srgbClr val="666666"/>
                </a:solidFill>
                <a:latin typeface="Montserrat"/>
                <a:ea typeface="Montserrat"/>
                <a:cs typeface="Montserrat"/>
                <a:sym typeface="Montserrat"/>
              </a:rPr>
              <a:t>Built on </a:t>
            </a:r>
            <a:r>
              <a:rPr lang="en" sz="1600" b="1">
                <a:solidFill>
                  <a:srgbClr val="666666"/>
                </a:solidFill>
                <a:latin typeface="Montserrat"/>
                <a:ea typeface="Montserrat"/>
                <a:cs typeface="Montserrat"/>
                <a:sym typeface="Montserrat"/>
              </a:rPr>
              <a:t>laws: </a:t>
            </a:r>
            <a:r>
              <a:rPr lang="en" sz="1600">
                <a:solidFill>
                  <a:srgbClr val="666666"/>
                </a:solidFill>
                <a:latin typeface="Montserrat"/>
                <a:ea typeface="Montserrat"/>
                <a:cs typeface="Montserrat"/>
                <a:sym typeface="Montserrat"/>
              </a:rPr>
              <a:t>GDPA, GRAMA, DARS, SPDP, HIPAA, FERPA, Others</a:t>
            </a:r>
            <a:endParaRPr sz="1600">
              <a:solidFill>
                <a:srgbClr val="666666"/>
              </a:solidFill>
              <a:latin typeface="Montserrat"/>
              <a:ea typeface="Montserrat"/>
              <a:cs typeface="Montserrat"/>
              <a:sym typeface="Montserrat"/>
            </a:endParaRPr>
          </a:p>
          <a:p>
            <a:pPr marL="914400" lvl="1" indent="-330200" algn="l" rtl="0">
              <a:lnSpc>
                <a:spcPct val="115000"/>
              </a:lnSpc>
              <a:spcBef>
                <a:spcPts val="0"/>
              </a:spcBef>
              <a:spcAft>
                <a:spcPts val="0"/>
              </a:spcAft>
              <a:buClr>
                <a:srgbClr val="666666"/>
              </a:buClr>
              <a:buSzPts val="1600"/>
              <a:buFont typeface="Montserrat"/>
              <a:buChar char="○"/>
            </a:pPr>
            <a:r>
              <a:rPr lang="en" sz="1600">
                <a:solidFill>
                  <a:srgbClr val="666666"/>
                </a:solidFill>
                <a:latin typeface="Montserrat"/>
                <a:ea typeface="Montserrat"/>
                <a:cs typeface="Montserrat"/>
                <a:sym typeface="Montserrat"/>
              </a:rPr>
              <a:t>Providing </a:t>
            </a:r>
            <a:r>
              <a:rPr lang="en" sz="1600" b="1">
                <a:solidFill>
                  <a:srgbClr val="666666"/>
                </a:solidFill>
                <a:latin typeface="Montserrat"/>
                <a:ea typeface="Montserrat"/>
                <a:cs typeface="Montserrat"/>
                <a:sym typeface="Montserrat"/>
              </a:rPr>
              <a:t>minimum </a:t>
            </a:r>
            <a:r>
              <a:rPr lang="en" sz="1600">
                <a:solidFill>
                  <a:srgbClr val="666666"/>
                </a:solidFill>
                <a:latin typeface="Montserrat"/>
                <a:ea typeface="Montserrat"/>
                <a:cs typeface="Montserrat"/>
                <a:sym typeface="Montserrat"/>
              </a:rPr>
              <a:t>compliance  </a:t>
            </a:r>
            <a:endParaRPr sz="1600">
              <a:solidFill>
                <a:srgbClr val="666666"/>
              </a:solidFill>
              <a:latin typeface="Montserrat"/>
              <a:ea typeface="Montserrat"/>
              <a:cs typeface="Montserrat"/>
              <a:sym typeface="Montserrat"/>
            </a:endParaRPr>
          </a:p>
          <a:p>
            <a:pPr marL="457200" lvl="0" indent="-330200" algn="l" rtl="0">
              <a:lnSpc>
                <a:spcPct val="115000"/>
              </a:lnSpc>
              <a:spcBef>
                <a:spcPts val="0"/>
              </a:spcBef>
              <a:spcAft>
                <a:spcPts val="0"/>
              </a:spcAft>
              <a:buClr>
                <a:srgbClr val="666666"/>
              </a:buClr>
              <a:buSzPts val="1600"/>
              <a:buChar char="●"/>
            </a:pPr>
            <a:r>
              <a:rPr lang="en" sz="1600">
                <a:solidFill>
                  <a:srgbClr val="666666"/>
                </a:solidFill>
                <a:latin typeface="Montserrat"/>
                <a:ea typeface="Montserrat"/>
                <a:cs typeface="Montserrat"/>
                <a:sym typeface="Montserrat"/>
              </a:rPr>
              <a:t>Focus on </a:t>
            </a:r>
            <a:r>
              <a:rPr lang="en" sz="1600" b="1">
                <a:solidFill>
                  <a:srgbClr val="666666"/>
                </a:solidFill>
                <a:latin typeface="Montserrat"/>
                <a:ea typeface="Montserrat"/>
                <a:cs typeface="Montserrat"/>
                <a:sym typeface="Montserrat"/>
              </a:rPr>
              <a:t>incremental development</a:t>
            </a:r>
            <a:r>
              <a:rPr lang="en" sz="1600">
                <a:solidFill>
                  <a:srgbClr val="666666"/>
                </a:solidFill>
                <a:latin typeface="Montserrat"/>
                <a:ea typeface="Montserrat"/>
                <a:cs typeface="Montserrat"/>
                <a:sym typeface="Montserrat"/>
              </a:rPr>
              <a:t> and </a:t>
            </a:r>
            <a:r>
              <a:rPr lang="en" sz="1600" b="1">
                <a:solidFill>
                  <a:srgbClr val="666666"/>
                </a:solidFill>
                <a:latin typeface="Montserrat"/>
                <a:ea typeface="Montserrat"/>
                <a:cs typeface="Montserrat"/>
                <a:sym typeface="Montserrat"/>
              </a:rPr>
              <a:t>resource-based growth</a:t>
            </a:r>
            <a:r>
              <a:rPr lang="en" sz="1600">
                <a:solidFill>
                  <a:srgbClr val="666666"/>
                </a:solidFill>
                <a:latin typeface="Montserrat"/>
                <a:ea typeface="Montserrat"/>
                <a:cs typeface="Montserrat"/>
                <a:sym typeface="Montserrat"/>
              </a:rPr>
              <a:t>.</a:t>
            </a:r>
            <a:endParaRPr sz="1600">
              <a:solidFill>
                <a:srgbClr val="666666"/>
              </a:solidFill>
              <a:latin typeface="Montserrat"/>
              <a:ea typeface="Montserrat"/>
              <a:cs typeface="Montserrat"/>
              <a:sym typeface="Montserrat"/>
            </a:endParaRPr>
          </a:p>
          <a:p>
            <a:pPr marL="0" lvl="0" indent="0" algn="l" rtl="0">
              <a:lnSpc>
                <a:spcPct val="115000"/>
              </a:lnSpc>
              <a:spcBef>
                <a:spcPts val="1200"/>
              </a:spcBef>
              <a:spcAft>
                <a:spcPts val="0"/>
              </a:spcAft>
              <a:buNone/>
            </a:pPr>
            <a:endParaRPr sz="1600">
              <a:solidFill>
                <a:srgbClr val="666666"/>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 sz="1600">
                <a:solidFill>
                  <a:schemeClr val="dk1"/>
                </a:solidFill>
                <a:latin typeface="Montserrat"/>
                <a:ea typeface="Montserrat"/>
                <a:cs typeface="Montserrat"/>
                <a:sym typeface="Montserrat"/>
              </a:rPr>
              <a:t>📌 </a:t>
            </a:r>
            <a:r>
              <a:rPr lang="en" sz="1600" i="1">
                <a:solidFill>
                  <a:schemeClr val="dk1"/>
                </a:solidFill>
                <a:latin typeface="Montserrat"/>
                <a:ea typeface="Montserrat"/>
                <a:cs typeface="Montserrat"/>
                <a:sym typeface="Montserrat"/>
              </a:rPr>
              <a:t>Link to </a:t>
            </a:r>
            <a:r>
              <a:rPr lang="en" sz="1600" i="1" u="sng">
                <a:solidFill>
                  <a:schemeClr val="hlink"/>
                </a:solidFill>
                <a:latin typeface="Montserrat"/>
                <a:ea typeface="Montserrat"/>
                <a:cs typeface="Montserrat"/>
                <a:sym typeface="Montserrat"/>
                <a:hlinkClick r:id="rId4"/>
              </a:rPr>
              <a:t>ODP Privacy Framework</a:t>
            </a:r>
            <a:r>
              <a:rPr lang="en" sz="1600" i="1">
                <a:solidFill>
                  <a:schemeClr val="dk1"/>
                </a:solidFill>
                <a:latin typeface="Montserrat"/>
                <a:ea typeface="Montserrat"/>
                <a:cs typeface="Montserrat"/>
                <a:sym typeface="Montserrat"/>
              </a:rPr>
              <a:t>. </a:t>
            </a:r>
            <a:endParaRPr sz="3500">
              <a:solidFill>
                <a:schemeClr val="dk2"/>
              </a:solidFill>
              <a:latin typeface="Montserrat"/>
              <a:ea typeface="Montserrat"/>
              <a:cs typeface="Montserrat"/>
              <a:sym typeface="Montserrat"/>
            </a:endParaRPr>
          </a:p>
          <a:p>
            <a:pPr marL="0" lvl="0" indent="0" algn="l" rtl="0">
              <a:lnSpc>
                <a:spcPct val="115000"/>
              </a:lnSpc>
              <a:spcBef>
                <a:spcPts val="1200"/>
              </a:spcBef>
              <a:spcAft>
                <a:spcPts val="0"/>
              </a:spcAft>
              <a:buNone/>
            </a:pPr>
            <a:endParaRPr sz="1600">
              <a:solidFill>
                <a:srgbClr val="666666"/>
              </a:solidFill>
              <a:latin typeface="Montserrat"/>
              <a:ea typeface="Montserrat"/>
              <a:cs typeface="Montserrat"/>
              <a:sym typeface="Montserrat"/>
            </a:endParaRPr>
          </a:p>
          <a:p>
            <a:pPr marL="0" marR="0" lvl="0" indent="0" algn="l" rtl="0">
              <a:lnSpc>
                <a:spcPct val="115000"/>
              </a:lnSpc>
              <a:spcBef>
                <a:spcPts val="1200"/>
              </a:spcBef>
              <a:spcAft>
                <a:spcPts val="0"/>
              </a:spcAft>
              <a:buClr>
                <a:srgbClr val="000000"/>
              </a:buClr>
              <a:buSzPts val="1300"/>
              <a:buFont typeface="Arial"/>
              <a:buNone/>
            </a:pPr>
            <a:endParaRPr sz="1600">
              <a:solidFill>
                <a:srgbClr val="666666"/>
              </a:solidFill>
              <a:latin typeface="Montserrat"/>
              <a:ea typeface="Montserrat"/>
              <a:cs typeface="Montserrat"/>
              <a:sym typeface="Montserrat"/>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452c83ef5c_0_126"/>
          <p:cNvSpPr txBox="1">
            <a:spLocks noGrp="1"/>
          </p:cNvSpPr>
          <p:nvPr>
            <p:ph type="title" idx="4294967295"/>
          </p:nvPr>
        </p:nvSpPr>
        <p:spPr>
          <a:xfrm>
            <a:off x="341875" y="310700"/>
            <a:ext cx="7303500" cy="613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endParaRPr/>
          </a:p>
          <a:p>
            <a:pPr marL="0" lvl="0" indent="0" algn="l" rtl="0">
              <a:lnSpc>
                <a:spcPct val="100000"/>
              </a:lnSpc>
              <a:spcBef>
                <a:spcPts val="0"/>
              </a:spcBef>
              <a:spcAft>
                <a:spcPts val="0"/>
              </a:spcAft>
              <a:buSzPts val="3200"/>
              <a:buNone/>
            </a:pPr>
            <a:r>
              <a:rPr lang="en" b="1"/>
              <a:t>Your Responsibility </a:t>
            </a:r>
            <a:endParaRPr sz="2600" b="1"/>
          </a:p>
        </p:txBody>
      </p:sp>
      <p:sp>
        <p:nvSpPr>
          <p:cNvPr id="169" name="Google Shape;169;g3452c83ef5c_0_12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7</a:t>
            </a:fld>
            <a:endParaRPr/>
          </a:p>
        </p:txBody>
      </p:sp>
      <p:sp>
        <p:nvSpPr>
          <p:cNvPr id="170" name="Google Shape;170;g3452c83ef5c_0_126"/>
          <p:cNvSpPr txBox="1"/>
          <p:nvPr/>
        </p:nvSpPr>
        <p:spPr>
          <a:xfrm>
            <a:off x="672300" y="1093275"/>
            <a:ext cx="7799400" cy="30672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Montserrat"/>
              <a:buChar char="●"/>
            </a:pPr>
            <a:r>
              <a:rPr lang="en" sz="1500" b="1">
                <a:solidFill>
                  <a:schemeClr val="dk1"/>
                </a:solidFill>
                <a:latin typeface="Montserrat"/>
                <a:ea typeface="Montserrat"/>
                <a:cs typeface="Montserrat"/>
                <a:sym typeface="Montserrat"/>
              </a:rPr>
              <a:t>Initiate </a:t>
            </a:r>
            <a:r>
              <a:rPr lang="en" sz="1500">
                <a:solidFill>
                  <a:schemeClr val="dk1"/>
                </a:solidFill>
                <a:latin typeface="Montserrat"/>
                <a:ea typeface="Montserrat"/>
                <a:cs typeface="Montserrat"/>
                <a:sym typeface="Montserrat"/>
              </a:rPr>
              <a:t>a data privacy program before </a:t>
            </a:r>
            <a:r>
              <a:rPr lang="en" sz="1500" b="1">
                <a:solidFill>
                  <a:schemeClr val="dk1"/>
                </a:solidFill>
                <a:latin typeface="Montserrat"/>
                <a:ea typeface="Montserrat"/>
                <a:cs typeface="Montserrat"/>
                <a:sym typeface="Montserrat"/>
              </a:rPr>
              <a:t>December 31</a:t>
            </a:r>
            <a:r>
              <a:rPr lang="en" sz="1500">
                <a:solidFill>
                  <a:schemeClr val="dk1"/>
                </a:solidFill>
                <a:latin typeface="Montserrat"/>
                <a:ea typeface="Montserrat"/>
                <a:cs typeface="Montserrat"/>
                <a:sym typeface="Montserrat"/>
              </a:rPr>
              <a:t>, 2025</a:t>
            </a:r>
            <a:endParaRPr sz="15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500">
              <a:solidFill>
                <a:schemeClr val="dk1"/>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Complete a </a:t>
            </a:r>
            <a:r>
              <a:rPr lang="en" sz="1500" b="1">
                <a:solidFill>
                  <a:schemeClr val="dk1"/>
                </a:solidFill>
                <a:latin typeface="Montserrat"/>
                <a:ea typeface="Montserrat"/>
                <a:cs typeface="Montserrat"/>
                <a:sym typeface="Montserrat"/>
              </a:rPr>
              <a:t>privacy program report</a:t>
            </a:r>
            <a:r>
              <a:rPr lang="en" sz="1500">
                <a:solidFill>
                  <a:schemeClr val="dk1"/>
                </a:solidFill>
                <a:latin typeface="Montserrat"/>
                <a:ea typeface="Montserrat"/>
                <a:cs typeface="Montserrat"/>
                <a:sym typeface="Montserrat"/>
              </a:rPr>
              <a:t> that includes the information required under </a:t>
            </a:r>
            <a:r>
              <a:rPr lang="en" sz="1500" i="1">
                <a:solidFill>
                  <a:schemeClr val="dk1"/>
                </a:solidFill>
                <a:latin typeface="Montserrat"/>
                <a:ea typeface="Montserrat"/>
                <a:cs typeface="Montserrat"/>
                <a:sym typeface="Montserrat"/>
              </a:rPr>
              <a:t>63A-19-401.3</a:t>
            </a:r>
            <a:r>
              <a:rPr lang="en" sz="1500">
                <a:solidFill>
                  <a:schemeClr val="dk1"/>
                </a:solidFill>
                <a:latin typeface="Montserrat"/>
                <a:ea typeface="Montserrat"/>
                <a:cs typeface="Montserrat"/>
                <a:sym typeface="Montserrat"/>
              </a:rPr>
              <a:t> by Dec 31, 2025 and </a:t>
            </a:r>
            <a:r>
              <a:rPr lang="en" sz="1500" b="1">
                <a:solidFill>
                  <a:schemeClr val="dk1"/>
                </a:solidFill>
                <a:latin typeface="Montserrat"/>
                <a:ea typeface="Montserrat"/>
                <a:cs typeface="Montserrat"/>
                <a:sym typeface="Montserrat"/>
              </a:rPr>
              <a:t>annually </a:t>
            </a:r>
            <a:r>
              <a:rPr lang="en" sz="1500">
                <a:solidFill>
                  <a:schemeClr val="dk1"/>
                </a:solidFill>
                <a:latin typeface="Montserrat"/>
                <a:ea typeface="Montserrat"/>
                <a:cs typeface="Montserrat"/>
                <a:sym typeface="Montserrat"/>
              </a:rPr>
              <a:t>thereafter. </a:t>
            </a:r>
            <a:endParaRPr sz="15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500">
              <a:solidFill>
                <a:schemeClr val="dk1"/>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 sz="1500">
                <a:solidFill>
                  <a:srgbClr val="666666"/>
                </a:solidFill>
                <a:latin typeface="Montserrat"/>
                <a:ea typeface="Montserrat"/>
                <a:cs typeface="Montserrat"/>
                <a:sym typeface="Montserrat"/>
              </a:rPr>
              <a:t>F</a:t>
            </a:r>
            <a:r>
              <a:rPr lang="en" sz="1600">
                <a:solidFill>
                  <a:schemeClr val="dk1"/>
                </a:solidFill>
                <a:latin typeface="Montserrat"/>
                <a:ea typeface="Montserrat"/>
                <a:cs typeface="Montserrat"/>
                <a:sym typeface="Montserrat"/>
              </a:rPr>
              <a:t>or any </a:t>
            </a:r>
            <a:r>
              <a:rPr lang="en" sz="1600" b="1">
                <a:solidFill>
                  <a:schemeClr val="dk1"/>
                </a:solidFill>
                <a:latin typeface="Montserrat"/>
                <a:ea typeface="Montserrat"/>
                <a:cs typeface="Montserrat"/>
                <a:sym typeface="Montserrat"/>
              </a:rPr>
              <a:t>processing activity</a:t>
            </a:r>
            <a:r>
              <a:rPr lang="en" sz="1600">
                <a:solidFill>
                  <a:schemeClr val="dk1"/>
                </a:solidFill>
                <a:latin typeface="Montserrat"/>
                <a:ea typeface="Montserrat"/>
                <a:cs typeface="Montserrat"/>
                <a:sym typeface="Montserrat"/>
              </a:rPr>
              <a:t> implemented before </a:t>
            </a:r>
            <a:r>
              <a:rPr lang="en" sz="1600" b="1">
                <a:solidFill>
                  <a:schemeClr val="dk1"/>
                </a:solidFill>
                <a:latin typeface="Montserrat"/>
                <a:ea typeface="Montserrat"/>
                <a:cs typeface="Montserrat"/>
                <a:sym typeface="Montserrat"/>
              </a:rPr>
              <a:t>May 7, 2025</a:t>
            </a:r>
            <a:r>
              <a:rPr lang="en" sz="1600">
                <a:solidFill>
                  <a:schemeClr val="dk1"/>
                </a:solidFill>
                <a:latin typeface="Montserrat"/>
                <a:ea typeface="Montserrat"/>
                <a:cs typeface="Montserrat"/>
                <a:sym typeface="Montserrat"/>
              </a:rPr>
              <a:t>, as soon as is reasonably practicable, but no later than </a:t>
            </a:r>
            <a:r>
              <a:rPr lang="en" sz="1600" b="1">
                <a:solidFill>
                  <a:schemeClr val="dk1"/>
                </a:solidFill>
                <a:latin typeface="Montserrat"/>
                <a:ea typeface="Montserrat"/>
                <a:cs typeface="Montserrat"/>
                <a:sym typeface="Montserrat"/>
              </a:rPr>
              <a:t>July 1, 2027</a:t>
            </a:r>
            <a:r>
              <a:rPr lang="en" sz="1600">
                <a:solidFill>
                  <a:schemeClr val="dk1"/>
                </a:solidFill>
                <a:latin typeface="Montserrat"/>
                <a:ea typeface="Montserrat"/>
                <a:cs typeface="Montserrat"/>
                <a:sym typeface="Montserrat"/>
              </a:rPr>
              <a:t>:</a:t>
            </a:r>
            <a:endParaRPr sz="16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600">
              <a:solidFill>
                <a:schemeClr val="dk1"/>
              </a:solidFill>
              <a:latin typeface="Montserrat"/>
              <a:ea typeface="Montserrat"/>
              <a:cs typeface="Montserrat"/>
              <a:sym typeface="Montserrat"/>
            </a:endParaRPr>
          </a:p>
          <a:p>
            <a:pPr marL="914400" lvl="1" indent="-330200" algn="l" rtl="0">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Identify non-compliant processing </a:t>
            </a:r>
            <a:endParaRPr sz="1600">
              <a:solidFill>
                <a:schemeClr val="dk1"/>
              </a:solidFill>
              <a:latin typeface="Montserrat"/>
              <a:ea typeface="Montserrat"/>
              <a:cs typeface="Montserrat"/>
              <a:sym typeface="Montserrat"/>
            </a:endParaRPr>
          </a:p>
          <a:p>
            <a:pPr marL="914400" lvl="1" indent="-330200" algn="l" rtl="0">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Document the issues</a:t>
            </a:r>
            <a:endParaRPr sz="1600">
              <a:solidFill>
                <a:schemeClr val="dk1"/>
              </a:solidFill>
              <a:latin typeface="Montserrat"/>
              <a:ea typeface="Montserrat"/>
              <a:cs typeface="Montserrat"/>
              <a:sym typeface="Montserrat"/>
            </a:endParaRPr>
          </a:p>
          <a:p>
            <a:pPr marL="914400" lvl="1" indent="-330200" algn="l" rtl="0">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Prepare a strategy to fix them</a:t>
            </a:r>
            <a:endParaRPr sz="1600">
              <a:solidFill>
                <a:schemeClr val="dk1"/>
              </a:solidFill>
              <a:latin typeface="Montserrat"/>
              <a:ea typeface="Montserrat"/>
              <a:cs typeface="Montserrat"/>
              <a:sym typeface="Montserrat"/>
            </a:endParaRPr>
          </a:p>
          <a:p>
            <a:pPr marL="914400" lvl="1" indent="-330200" algn="l" rtl="0">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Include this in the privacy report </a:t>
            </a:r>
            <a:endParaRPr sz="16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solidFill>
                <a:schemeClr val="dk1"/>
              </a:solidFill>
              <a:latin typeface="Montserrat"/>
              <a:ea typeface="Montserrat"/>
              <a:cs typeface="Montserrat"/>
              <a:sym typeface="Montserrat"/>
            </a:endParaRPr>
          </a:p>
        </p:txBody>
      </p:sp>
      <p:sp>
        <p:nvSpPr>
          <p:cNvPr id="171" name="Google Shape;171;g3452c83ef5c_0_126">
            <a:hlinkClick r:id="rId4"/>
          </p:cNvPr>
          <p:cNvSpPr/>
          <p:nvPr/>
        </p:nvSpPr>
        <p:spPr>
          <a:xfrm>
            <a:off x="7283064" y="4160316"/>
            <a:ext cx="1284000" cy="577800"/>
          </a:xfrm>
          <a:prstGeom prst="roundRect">
            <a:avLst>
              <a:gd name="adj" fmla="val 16667"/>
            </a:avLst>
          </a:prstGeom>
          <a:solidFill>
            <a:srgbClr val="00B0F0"/>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0" i="0" u="none" strike="noStrike" cap="none">
                <a:solidFill>
                  <a:srgbClr val="FFFFFF"/>
                </a:solidFill>
                <a:latin typeface="Arial"/>
                <a:ea typeface="Arial"/>
                <a:cs typeface="Arial"/>
                <a:sym typeface="Arial"/>
              </a:rPr>
              <a:t>Utah Code</a:t>
            </a:r>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452c83ef5c_0_250"/>
          <p:cNvSpPr txBox="1">
            <a:spLocks noGrp="1"/>
          </p:cNvSpPr>
          <p:nvPr>
            <p:ph type="title" idx="4294967295"/>
          </p:nvPr>
        </p:nvSpPr>
        <p:spPr>
          <a:xfrm>
            <a:off x="341875" y="310700"/>
            <a:ext cx="7303500" cy="613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endParaRPr/>
          </a:p>
          <a:p>
            <a:pPr marL="0" lvl="0" indent="0" algn="l" rtl="0">
              <a:lnSpc>
                <a:spcPct val="100000"/>
              </a:lnSpc>
              <a:spcBef>
                <a:spcPts val="0"/>
              </a:spcBef>
              <a:spcAft>
                <a:spcPts val="0"/>
              </a:spcAft>
              <a:buSzPts val="3200"/>
              <a:buNone/>
            </a:pPr>
            <a:r>
              <a:rPr lang="en" b="1"/>
              <a:t>Good News!</a:t>
            </a:r>
            <a:endParaRPr sz="2600" b="1"/>
          </a:p>
        </p:txBody>
      </p:sp>
      <p:sp>
        <p:nvSpPr>
          <p:cNvPr id="177" name="Google Shape;177;g3452c83ef5c_0_25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8</a:t>
            </a:fld>
            <a:endParaRPr/>
          </a:p>
        </p:txBody>
      </p:sp>
      <p:sp>
        <p:nvSpPr>
          <p:cNvPr id="178" name="Google Shape;178;g3452c83ef5c_0_250"/>
          <p:cNvSpPr txBox="1"/>
          <p:nvPr/>
        </p:nvSpPr>
        <p:spPr>
          <a:xfrm>
            <a:off x="549675" y="1432650"/>
            <a:ext cx="7386300" cy="3354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Montserrat"/>
              <a:buChar char="●"/>
            </a:pPr>
            <a:r>
              <a:rPr lang="en" sz="1500">
                <a:solidFill>
                  <a:srgbClr val="666666"/>
                </a:solidFill>
                <a:latin typeface="Montserrat"/>
                <a:ea typeface="Montserrat"/>
                <a:cs typeface="Montserrat"/>
                <a:sym typeface="Montserrat"/>
              </a:rPr>
              <a:t>There is </a:t>
            </a:r>
            <a:r>
              <a:rPr lang="en" sz="1500" b="1">
                <a:solidFill>
                  <a:srgbClr val="666666"/>
                </a:solidFill>
                <a:latin typeface="Montserrat"/>
                <a:ea typeface="Montserrat"/>
                <a:cs typeface="Montserrat"/>
                <a:sym typeface="Montserrat"/>
              </a:rPr>
              <a:t>no </a:t>
            </a:r>
            <a:r>
              <a:rPr lang="en" sz="1500">
                <a:solidFill>
                  <a:srgbClr val="666666"/>
                </a:solidFill>
                <a:latin typeface="Montserrat"/>
                <a:ea typeface="Montserrat"/>
                <a:cs typeface="Montserrat"/>
                <a:sym typeface="Montserrat"/>
              </a:rPr>
              <a:t>requirement for a fully mature program. </a:t>
            </a:r>
            <a:endParaRPr sz="1500">
              <a:solidFill>
                <a:srgbClr val="666666"/>
              </a:solidFill>
              <a:latin typeface="Montserrat"/>
              <a:ea typeface="Montserrat"/>
              <a:cs typeface="Montserrat"/>
              <a:sym typeface="Montserrat"/>
            </a:endParaRPr>
          </a:p>
          <a:p>
            <a:pPr marL="457200" lvl="0" indent="0" algn="l" rtl="0">
              <a:spcBef>
                <a:spcPts val="0"/>
              </a:spcBef>
              <a:spcAft>
                <a:spcPts val="0"/>
              </a:spcAft>
              <a:buNone/>
            </a:pPr>
            <a:endParaRPr sz="1500">
              <a:solidFill>
                <a:srgbClr val="666666"/>
              </a:solidFill>
              <a:latin typeface="Montserrat"/>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 sz="1500">
                <a:solidFill>
                  <a:srgbClr val="666666"/>
                </a:solidFill>
                <a:latin typeface="Montserrat"/>
                <a:ea typeface="Montserrat"/>
                <a:cs typeface="Montserrat"/>
                <a:sym typeface="Montserrat"/>
              </a:rPr>
              <a:t>Your focus should be on laying out a </a:t>
            </a:r>
            <a:r>
              <a:rPr lang="en" sz="1500" b="1">
                <a:solidFill>
                  <a:srgbClr val="666666"/>
                </a:solidFill>
                <a:latin typeface="Montserrat"/>
                <a:ea typeface="Montserrat"/>
                <a:cs typeface="Montserrat"/>
                <a:sym typeface="Montserrat"/>
              </a:rPr>
              <a:t>clear roadmap</a:t>
            </a:r>
            <a:r>
              <a:rPr lang="en" sz="1500">
                <a:solidFill>
                  <a:srgbClr val="666666"/>
                </a:solidFill>
                <a:latin typeface="Montserrat"/>
                <a:ea typeface="Montserrat"/>
                <a:cs typeface="Montserrat"/>
                <a:sym typeface="Montserrat"/>
              </a:rPr>
              <a:t> for incremental and increasing maturity of the program over time </a:t>
            </a:r>
            <a:endParaRPr sz="1500">
              <a:solidFill>
                <a:srgbClr val="666666"/>
              </a:solidFill>
              <a:latin typeface="Montserrat"/>
              <a:ea typeface="Montserrat"/>
              <a:cs typeface="Montserrat"/>
              <a:sym typeface="Montserrat"/>
            </a:endParaRPr>
          </a:p>
          <a:p>
            <a:pPr marL="457200" lvl="0" indent="0" algn="l" rtl="0">
              <a:spcBef>
                <a:spcPts val="0"/>
              </a:spcBef>
              <a:spcAft>
                <a:spcPts val="0"/>
              </a:spcAft>
              <a:buNone/>
            </a:pPr>
            <a:endParaRPr sz="1500">
              <a:solidFill>
                <a:srgbClr val="666666"/>
              </a:solidFill>
              <a:latin typeface="Montserrat"/>
              <a:ea typeface="Montserrat"/>
              <a:cs typeface="Montserrat"/>
              <a:sym typeface="Montserrat"/>
            </a:endParaRPr>
          </a:p>
          <a:p>
            <a:pPr marL="457200" lvl="0" indent="-323850" algn="l" rtl="0">
              <a:spcBef>
                <a:spcPts val="0"/>
              </a:spcBef>
              <a:spcAft>
                <a:spcPts val="0"/>
              </a:spcAft>
              <a:buClr>
                <a:srgbClr val="666666"/>
              </a:buClr>
              <a:buSzPts val="1500"/>
              <a:buFont typeface="Montserrat"/>
              <a:buChar char="●"/>
            </a:pPr>
            <a:r>
              <a:rPr lang="en" sz="1500">
                <a:solidFill>
                  <a:srgbClr val="666666"/>
                </a:solidFill>
                <a:latin typeface="Montserrat"/>
                <a:ea typeface="Montserrat"/>
                <a:cs typeface="Montserrat"/>
                <a:sym typeface="Montserrat"/>
              </a:rPr>
              <a:t>Utah Office of Data Privacy has a legislative responsibility to support you</a:t>
            </a:r>
            <a:endParaRPr sz="1500">
              <a:solidFill>
                <a:srgbClr val="666666"/>
              </a:solidFill>
              <a:latin typeface="Montserrat"/>
              <a:ea typeface="Montserrat"/>
              <a:cs typeface="Montserrat"/>
              <a:sym typeface="Montserrat"/>
            </a:endParaRPr>
          </a:p>
          <a:p>
            <a:pPr marL="0" lvl="0" indent="0" algn="l" rtl="0">
              <a:spcBef>
                <a:spcPts val="0"/>
              </a:spcBef>
              <a:spcAft>
                <a:spcPts val="0"/>
              </a:spcAft>
              <a:buNone/>
            </a:pPr>
            <a:endParaRPr sz="1500">
              <a:solidFill>
                <a:schemeClr val="dk1"/>
              </a:solidFill>
              <a:latin typeface="Montserrat"/>
              <a:ea typeface="Montserrat"/>
              <a:cs typeface="Montserrat"/>
              <a:sym typeface="Montserrat"/>
            </a:endParaRPr>
          </a:p>
        </p:txBody>
      </p:sp>
      <p:sp>
        <p:nvSpPr>
          <p:cNvPr id="179" name="Google Shape;179;g3452c83ef5c_0_250">
            <a:hlinkClick r:id="rId4"/>
          </p:cNvPr>
          <p:cNvSpPr/>
          <p:nvPr/>
        </p:nvSpPr>
        <p:spPr>
          <a:xfrm>
            <a:off x="7283064" y="4160316"/>
            <a:ext cx="1284000" cy="577800"/>
          </a:xfrm>
          <a:prstGeom prst="roundRect">
            <a:avLst>
              <a:gd name="adj" fmla="val 16667"/>
            </a:avLst>
          </a:prstGeom>
          <a:solidFill>
            <a:srgbClr val="00B0F0"/>
          </a:solidFill>
          <a:ln w="25400" cap="flat" cmpd="sng">
            <a:solidFill>
              <a:srgbClr val="2D4E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0" i="0" u="none" strike="noStrike" cap="none">
                <a:solidFill>
                  <a:srgbClr val="FFFFFF"/>
                </a:solidFill>
                <a:latin typeface="Arial"/>
                <a:ea typeface="Arial"/>
                <a:cs typeface="Arial"/>
                <a:sym typeface="Arial"/>
              </a:rPr>
              <a:t>Utah Code</a:t>
            </a:r>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452c83ef5c_0_375"/>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9</a:t>
            </a:fld>
            <a:endParaRPr/>
          </a:p>
        </p:txBody>
      </p:sp>
      <p:pic>
        <p:nvPicPr>
          <p:cNvPr id="185" name="Google Shape;185;g3452c83ef5c_0_375"/>
          <p:cNvPicPr preferRelativeResize="0"/>
          <p:nvPr/>
        </p:nvPicPr>
        <p:blipFill rotWithShape="1">
          <a:blip r:embed="rId4">
            <a:alphaModFix/>
          </a:blip>
          <a:srcRect/>
          <a:stretch/>
        </p:blipFill>
        <p:spPr>
          <a:xfrm>
            <a:off x="3892490" y="1305494"/>
            <a:ext cx="2186247" cy="25325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86" name="Google Shape;186;g3452c83ef5c_0_375"/>
          <p:cNvPicPr preferRelativeResize="0"/>
          <p:nvPr/>
        </p:nvPicPr>
        <p:blipFill rotWithShape="1">
          <a:blip r:embed="rId5">
            <a:alphaModFix/>
          </a:blip>
          <a:srcRect/>
          <a:stretch/>
        </p:blipFill>
        <p:spPr>
          <a:xfrm>
            <a:off x="332408" y="507593"/>
            <a:ext cx="3176509" cy="41283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87" name="Google Shape;187;g3452c83ef5c_0_375"/>
          <p:cNvPicPr preferRelativeResize="0"/>
          <p:nvPr/>
        </p:nvPicPr>
        <p:blipFill rotWithShape="1">
          <a:blip r:embed="rId6">
            <a:alphaModFix/>
          </a:blip>
          <a:srcRect/>
          <a:stretch/>
        </p:blipFill>
        <p:spPr>
          <a:xfrm>
            <a:off x="6456921" y="1305495"/>
            <a:ext cx="2312872" cy="25325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ov Ops 2">
  <a:themeElements>
    <a:clrScheme name="Custom 347">
      <a:dk1>
        <a:srgbClr val="707070"/>
      </a:dk1>
      <a:lt1>
        <a:srgbClr val="FFFFFF"/>
      </a:lt1>
      <a:dk2>
        <a:srgbClr val="5971FF"/>
      </a:dk2>
      <a:lt2>
        <a:srgbClr val="E6E6E6"/>
      </a:lt2>
      <a:accent1>
        <a:srgbClr val="8252FF"/>
      </a:accent1>
      <a:accent2>
        <a:srgbClr val="6BBAFC"/>
      </a:accent2>
      <a:accent3>
        <a:srgbClr val="C72900"/>
      </a:accent3>
      <a:accent4>
        <a:srgbClr val="EF8300"/>
      </a:accent4>
      <a:accent5>
        <a:srgbClr val="EDAD00"/>
      </a:accent5>
      <a:accent6>
        <a:srgbClr val="707070"/>
      </a:accent6>
      <a:hlink>
        <a:srgbClr val="5971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On-screen Show (16:9)</PresentationFormat>
  <Paragraphs>125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Raleway</vt:lpstr>
      <vt:lpstr>Arial</vt:lpstr>
      <vt:lpstr>Montserrat</vt:lpstr>
      <vt:lpstr>Lato</vt:lpstr>
      <vt:lpstr>Gov Ops 2</vt:lpstr>
      <vt:lpstr>Privacy Program Overview Virtual Workshop </vt:lpstr>
      <vt:lpstr>PowerPoint Presentation</vt:lpstr>
      <vt:lpstr>PowerPoint Presentation</vt:lpstr>
      <vt:lpstr>Why Entities Struggle w/ Privacy</vt:lpstr>
      <vt:lpstr>Create and maintain a data privacy framework designed to assist governmental entities to identify and implement effective and efficient data privacy practices, tools, and systems   📌 Find a full list of our mandates here. </vt:lpstr>
      <vt:lpstr>What is a privacy framework?</vt:lpstr>
      <vt:lpstr> Your Responsibility </vt:lpstr>
      <vt:lpstr> Good News!</vt:lpstr>
      <vt:lpstr>PowerPoint Presentation</vt:lpstr>
      <vt:lpstr>Ready, Set, Go!</vt:lpstr>
      <vt:lpstr>Ready, Set, Go!</vt:lpstr>
      <vt:lpstr>PowerPoint Presentation</vt:lpstr>
      <vt:lpstr>Ready, Set, Go!</vt:lpstr>
      <vt:lpstr>Maturity Model</vt:lpstr>
      <vt:lpstr>Factors to consider</vt:lpstr>
      <vt:lpstr>PowerPoint Presentation</vt:lpstr>
      <vt:lpstr>PowerPoint Presentation</vt:lpstr>
      <vt:lpstr>Ready, Set, Go!</vt:lpstr>
      <vt:lpstr>Recap - Keep it simple</vt:lpstr>
      <vt:lpstr>Training Program - Where context, resources &amp; engagement form a learning continuum </vt:lpstr>
      <vt:lpstr>Why</vt:lpstr>
      <vt:lpstr>How</vt:lpstr>
      <vt:lpstr>Plan For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Shane Paul</cp:lastModifiedBy>
  <cp:revision>1</cp:revision>
  <dcterms:modified xsi:type="dcterms:W3CDTF">2025-08-28T15:16:46Z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A7D16489-DAF9-4B9D-B3D0-A993620A18D9</vt:lpwstr>
  </property>
  <property fmtid="{D5CDD505-2E9C-101B-9397-08002B2CF9AE}" pid="3" name="ArticulatePath">
    <vt:lpwstr>Privacy Program Overview</vt:lpwstr>
  </property>
</Properties>
</file>