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Montserrat" pitchFamily="2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H1lT1Yrl1UfJQC6pEajORli0I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55" autoAdjust="0"/>
  </p:normalViewPr>
  <p:slideViewPr>
    <p:cSldViewPr snapToGrid="0">
      <p:cViewPr varScale="1">
        <p:scale>
          <a:sx n="101" d="100"/>
          <a:sy n="101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customschemas.google.com/relationships/presentationmetadata" Target="metadata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78265047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178265047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7d371a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b7d371a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7d371ad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b7d371ada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b7d371ada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b7d371ada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7205ed93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c7205ed93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707fe8ef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b707fe8ef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707fe8ef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b707fe8ef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af736dab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baf736daba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c80e9bb22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c80e9bb223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707fe8ef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b707fe8ef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baf736daba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baf736daba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777dae5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c777dae5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af736daba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baf736daba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0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af736daba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baf736daba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7d371ad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b7d371ada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b707fe8e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3b707fe8ef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707fe8ef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3b707fe8ef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7cced98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3b7cced98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b7cced98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3b7cced98a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c80e9bb22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3c80e9bb22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76615ce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c76615ce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e36e6bbe1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36e36e6bbe1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707fe8ef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b707fe8ef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707fe8ef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b707fe8ef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af736dab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baf736dab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af736dab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af736dab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af736da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baf736da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707fe8ef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b707fe8ef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963" y="673525"/>
            <a:ext cx="5381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>
            <a:spLocks noGrp="1"/>
          </p:cNvSpPr>
          <p:nvPr>
            <p:ph type="subTitle" idx="1"/>
          </p:nvPr>
        </p:nvSpPr>
        <p:spPr>
          <a:xfrm>
            <a:off x="4183350" y="3869900"/>
            <a:ext cx="31983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23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 i="1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endParaRPr/>
          </a:p>
        </p:txBody>
      </p:sp>
      <p:sp>
        <p:nvSpPr>
          <p:cNvPr id="91" name="Google Shape;91;p2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6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6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ption 2">
  <p:cSld name="CUSTOM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>
            <a:spLocks noGrp="1"/>
          </p:cNvSpPr>
          <p:nvPr>
            <p:ph type="pic" idx="2"/>
          </p:nvPr>
        </p:nvSpPr>
        <p:spPr>
          <a:xfrm>
            <a:off x="4610100" y="0"/>
            <a:ext cx="4533900" cy="506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3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3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381000" y="3620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1"/>
          </p:nvPr>
        </p:nvSpPr>
        <p:spPr>
          <a:xfrm>
            <a:off x="1510225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ption 1">
  <p:cSld name="CUSTO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/>
          <p:cNvSpPr txBox="1">
            <a:spLocks noGrp="1"/>
          </p:cNvSpPr>
          <p:nvPr>
            <p:ph type="sldNum" idx="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0"/>
          <p:cNvSpPr>
            <a:spLocks noGrp="1"/>
          </p:cNvSpPr>
          <p:nvPr>
            <p:ph type="pic" idx="3"/>
          </p:nvPr>
        </p:nvSpPr>
        <p:spPr>
          <a:xfrm>
            <a:off x="4708675" y="361950"/>
            <a:ext cx="3771900" cy="377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666750" y="3619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1228875" y="1364925"/>
            <a:ext cx="69435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1">
  <p:cSld name="TITLE_1_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33"/>
          <p:cNvSpPr txBox="1"/>
          <p:nvPr/>
        </p:nvSpPr>
        <p:spPr>
          <a:xfrm>
            <a:off x="1387650" y="2039650"/>
            <a:ext cx="6368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33"/>
          <p:cNvSpPr txBox="1">
            <a:spLocks noGrp="1"/>
          </p:cNvSpPr>
          <p:nvPr>
            <p:ph type="subTitle" idx="1"/>
          </p:nvPr>
        </p:nvSpPr>
        <p:spPr>
          <a:xfrm>
            <a:off x="3257550" y="2942750"/>
            <a:ext cx="26289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6914" y="459650"/>
            <a:ext cx="4159811" cy="11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">
  <p:cSld name="TITLE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1236525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2"/>
          </p:nvPr>
        </p:nvSpPr>
        <p:spPr>
          <a:xfrm>
            <a:off x="4829962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124612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2"/>
          </p:nvPr>
        </p:nvSpPr>
        <p:spPr>
          <a:xfrm>
            <a:off x="361933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3"/>
          </p:nvPr>
        </p:nvSpPr>
        <p:spPr>
          <a:xfrm>
            <a:off x="5992544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  <a:defRPr sz="32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▷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hyperlink" Target="https://le.utah.gov/xcode/Title63G/Chapter2/63G-2-S601.html?v=C63G-2-S601_2025032720250507" TargetMode="External"/><Relationship Id="rId4" Type="http://schemas.openxmlformats.org/officeDocument/2006/relationships/hyperlink" Target="https://le.utah.gov/xcode/Title63A/Chapter12/63A-12-S103.html?v=C63A-12-S103_202503272025050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hyperlink" Target="mailto:recordsmanagement@utah.gov" TargetMode="External"/><Relationship Id="rId4" Type="http://schemas.openxmlformats.org/officeDocument/2006/relationships/hyperlink" Target="https://utah.us11.list-manage.com/track/click?u=51ac2bd0a72645bead2d03a81&amp;id=d1f8396ac3&amp;e=203505310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hyperlink" Target="https://le.utah.gov/xcode/Title63G/Chapter2/63G-2-S601.html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hyperlink" Target="https://archives.utah.gov/wp-content/uploads/third-party-vendor-guideline-1.pdf" TargetMode="External"/><Relationship Id="rId4" Type="http://schemas.openxmlformats.org/officeDocument/2006/relationships/hyperlink" Target="https://privacy.utah.gov/record-data-sharing-sell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hyperlink" Target="https://le.utah.gov/xcode/Title63A/Chapter12/63A-12-S112.html" TargetMode="Externa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hyperlink" Target="https://le.utah.gov/xcode/Title63A/Chapter12/63A-12-S105.html" TargetMode="External"/><Relationship Id="rId5" Type="http://schemas.openxmlformats.org/officeDocument/2006/relationships/hyperlink" Target="https://le.utah.gov/xcode/Title63A/Chapter12/63A-12-S112.html" TargetMode="Externa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hyperlink" Target="https://le.utah.gov/xcode/Title63A/Chapter12/63A-12-S105.html" TargetMode="External"/><Relationship Id="rId5" Type="http://schemas.openxmlformats.org/officeDocument/2006/relationships/hyperlink" Target="https://le.utah.gov/xcode/Title63G/Chapter2/63G-2-S604.html" TargetMode="Externa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6.png"/><Relationship Id="rId5" Type="http://schemas.openxmlformats.org/officeDocument/2006/relationships/hyperlink" Target="https://archives.utah.gov/records/retention-schedules/file-local-ordinances-and-policies-with-state-archives/filed/" TargetMode="External"/><Relationship Id="rId4" Type="http://schemas.openxmlformats.org/officeDocument/2006/relationships/hyperlink" Target="https://le.utah.gov/xcode/Title63G/Chapter2/63G-2-S701.html?v=C63G-2-S701_202505072025050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hyperlink" Target="https://le.utah.gov/xcode/Title63G/Chapter2/63G-2-S307.html" TargetMode="External"/><Relationship Id="rId4" Type="http://schemas.openxmlformats.org/officeDocument/2006/relationships/hyperlink" Target="https://le.utah.gov/xcode/Title63G/Chapter2/63G-2-S302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5.xml"/><Relationship Id="rId7" Type="http://schemas.openxmlformats.org/officeDocument/2006/relationships/hyperlink" Target="https://le.utah.gov/xcode/title63g/chapter2/63g-2-s701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hyperlink" Target="https://archives.utah.gov/records/retention-schedules/file-local-ordinances-and-policies-with-state-archives/filed/" TargetMode="External"/><Relationship Id="rId5" Type="http://schemas.openxmlformats.org/officeDocument/2006/relationships/hyperlink" Target="https://axaemarchives.utah.gov/solr/axaem/EntityGRSItem" TargetMode="External"/><Relationship Id="rId4" Type="http://schemas.openxmlformats.org/officeDocument/2006/relationships/hyperlink" Target="https://archives.utah.gov/rc-lis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hyperlink" Target="https://le.utah.gov/xcode/title63a/chapter12/63a-12-s103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Relationship Id="rId6" Type="http://schemas.openxmlformats.org/officeDocument/2006/relationships/image" Target="../media/image22.png"/><Relationship Id="rId5" Type="http://schemas.openxmlformats.org/officeDocument/2006/relationships/hyperlink" Target="https://privacy.utah.gov" TargetMode="External"/><Relationship Id="rId4" Type="http://schemas.openxmlformats.org/officeDocument/2006/relationships/hyperlink" Target="https://archives.utah.gov/records/get-help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hyperlink" Target="mailto:officeofdataprivacy@utah.gov" TargetMode="External"/><Relationship Id="rId4" Type="http://schemas.openxmlformats.org/officeDocument/2006/relationships/hyperlink" Target="mailto:recordsmanagement@utah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privacy.utah.gov/records-seri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hyperlink" Target="https://le.utah.gov/xcode/Title63G/Chapter2/63G-2-S201.html?v=C63G-2-S201_202505072025050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s://le.utah.gov/xcode/Title63G/Chapter2/63G-2-S601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hyperlink" Target="https://le.utah.gov/xcode/Title63G/Chapter2/63G-2-S307.html" TargetMode="External"/><Relationship Id="rId5" Type="http://schemas.openxmlformats.org/officeDocument/2006/relationships/hyperlink" Target="https://le.utah.gov/xcode/Title63g/Chapter2/63g-2-S103.html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hyperlink" Target="https://le.utah.gov/xcode/Title63A/Chapter12/63A-12-S103.html" TargetMode="External"/><Relationship Id="rId4" Type="http://schemas.openxmlformats.org/officeDocument/2006/relationships/hyperlink" Target="https://le.utah.gov/xcode/Title63G/Chapter2/63G-2-S30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78265047f_1_1"/>
          <p:cNvSpPr txBox="1">
            <a:spLocks noGrp="1"/>
          </p:cNvSpPr>
          <p:nvPr>
            <p:ph type="ctrTitle"/>
          </p:nvPr>
        </p:nvSpPr>
        <p:spPr>
          <a:xfrm>
            <a:off x="645225" y="2610325"/>
            <a:ext cx="67365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400"/>
              <a:t>Records Management</a:t>
            </a:r>
            <a:endParaRPr sz="3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300" b="1"/>
              <a:t>Overview</a:t>
            </a:r>
            <a:endParaRPr sz="2300" b="1"/>
          </a:p>
        </p:txBody>
      </p:sp>
      <p:sp>
        <p:nvSpPr>
          <p:cNvPr id="127" name="Google Shape;127;g3178265047f_1_1"/>
          <p:cNvSpPr/>
          <p:nvPr/>
        </p:nvSpPr>
        <p:spPr>
          <a:xfrm>
            <a:off x="290650" y="114500"/>
            <a:ext cx="5812800" cy="227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g3178265047f_1_1" title="Screenshot 2025-03-24 at 12.41.58 PM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34501" cy="16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178265047f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5975" y="248925"/>
            <a:ext cx="4294675" cy="12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178265047f_1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3425" y="3195440"/>
            <a:ext cx="1524000" cy="152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1" name="Google Shape;131;g3178265047f_1_1"/>
          <p:cNvSpPr txBox="1"/>
          <p:nvPr/>
        </p:nvSpPr>
        <p:spPr>
          <a:xfrm>
            <a:off x="6030820" y="1485893"/>
            <a:ext cx="2874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*Division of Archives and Records Service = DARS = State Archives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7d371ada1_0_5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Working with DARS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208" name="Google Shape;208;g3b7d371ada1_0_5"/>
          <p:cNvSpPr txBox="1">
            <a:spLocks noGrp="1"/>
          </p:cNvSpPr>
          <p:nvPr>
            <p:ph type="body" idx="1"/>
          </p:nvPr>
        </p:nvSpPr>
        <p:spPr>
          <a:xfrm>
            <a:off x="711825" y="1037925"/>
            <a:ext cx="7683600" cy="3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Do you need to create a record series with DARS for every record you create? </a:t>
            </a:r>
            <a:endParaRPr b="1">
              <a:solidFill>
                <a:srgbClr val="434343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R</a:t>
            </a:r>
            <a:r>
              <a:rPr lang="en">
                <a:solidFill>
                  <a:srgbClr val="43434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equired to:</a:t>
            </a:r>
            <a:endParaRPr>
              <a:solidFill>
                <a:srgbClr val="434343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○"/>
            </a:pPr>
            <a:r>
              <a:rPr lang="en">
                <a:solidFill>
                  <a:srgbClr val="43434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Identify, evaluate,  and classify/designate every record series and report them to DARS</a:t>
            </a:r>
            <a:r>
              <a:rPr lang="en">
                <a:solidFill>
                  <a:srgbClr val="434343"/>
                </a:solidFill>
              </a:rPr>
              <a:t>, per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63A-12-103(8)</a:t>
            </a:r>
            <a:r>
              <a:rPr lang="en">
                <a:solidFill>
                  <a:srgbClr val="434343"/>
                </a:solidFill>
              </a:rPr>
              <a:t>; and </a:t>
            </a:r>
            <a:endParaRPr>
              <a:solidFill>
                <a:srgbClr val="43434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○"/>
            </a:pPr>
            <a:r>
              <a:rPr lang="en">
                <a:solidFill>
                  <a:srgbClr val="434343"/>
                </a:solidFill>
              </a:rPr>
              <a:t>File a statement with DARS explaining the purpose for which each private or controlled record is collected, maintained or used , per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63G-2-601(1)</a:t>
            </a:r>
            <a:r>
              <a:rPr lang="en">
                <a:solidFill>
                  <a:srgbClr val="666666"/>
                </a:solidFill>
              </a:rPr>
              <a:t>. </a:t>
            </a:r>
            <a:endParaRPr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No automated way to report these things to DARS, and </a:t>
            </a:r>
            <a:endParaRPr>
              <a:solidFill>
                <a:srgbClr val="434343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DARS staff members don’t have the capacity to enter each and every record series for each and every governmental entity in Utah into DARS’ system. </a:t>
            </a:r>
            <a:endParaRPr>
              <a:solidFill>
                <a:srgbClr val="43434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>
                <a:solidFill>
                  <a:srgbClr val="434343"/>
                </a:solidFill>
              </a:rPr>
              <a:t>Multiple options for agencies 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09" name="Google Shape;209;g3b7d371ada1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8250" y="100250"/>
            <a:ext cx="1103100" cy="11031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b7d371ada1_0_12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Options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215" name="Google Shape;215;g3b7d371ada1_0_12"/>
          <p:cNvSpPr txBox="1">
            <a:spLocks noGrp="1"/>
          </p:cNvSpPr>
          <p:nvPr>
            <p:ph type="body" idx="1"/>
          </p:nvPr>
        </p:nvSpPr>
        <p:spPr>
          <a:xfrm>
            <a:off x="419400" y="724175"/>
            <a:ext cx="8506200" cy="4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34343"/>
                </a:solidFill>
              </a:rPr>
              <a:t>Agencies may choose from the following methods: </a:t>
            </a:r>
            <a:endParaRPr sz="1700" b="1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AutoNum type="arabicPeriod"/>
            </a:pPr>
            <a:r>
              <a:rPr lang="en" sz="1700">
                <a:solidFill>
                  <a:srgbClr val="434343"/>
                </a:solidFill>
              </a:rPr>
              <a:t>Working with a DARS RIM specialist, create a data file in DARS' system for every record series, with the required elements specified; or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AutoNum type="arabicPeriod"/>
            </a:pPr>
            <a:r>
              <a:rPr lang="en" sz="1700">
                <a:solidFill>
                  <a:srgbClr val="434343"/>
                </a:solidFill>
              </a:rPr>
              <a:t>Create an in-house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inventory spreadsheet</a:t>
            </a:r>
            <a:r>
              <a:rPr lang="en" sz="1700">
                <a:solidFill>
                  <a:srgbClr val="434343"/>
                </a:solidFill>
              </a:rPr>
              <a:t> that lists every record series and share the spreadsheet with DARS. 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AutoNum type="alphaLcPeriod"/>
            </a:pPr>
            <a:r>
              <a:rPr lang="en" sz="1700">
                <a:solidFill>
                  <a:srgbClr val="434343"/>
                </a:solidFill>
              </a:rPr>
              <a:t>AND all record series with private or controlled information or personal data are added/documented in DARS' system; or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AutoNum type="arabicPeriod"/>
            </a:pPr>
            <a:r>
              <a:rPr lang="en" sz="1700">
                <a:solidFill>
                  <a:srgbClr val="434343"/>
                </a:solidFill>
              </a:rPr>
              <a:t>Create an in-house inventory spreadsheet that lists every record series, along with the required elements, and share the spreadsheet with DARS.</a:t>
            </a:r>
            <a:endParaRPr sz="1700">
              <a:solidFill>
                <a:srgbClr val="434343"/>
              </a:solidFill>
            </a:endParaRP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▷"/>
            </a:pPr>
            <a:r>
              <a:rPr lang="en" sz="1700" u="sng">
                <a:solidFill>
                  <a:schemeClr val="dk2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Inventory Spreadsheet Template</a:t>
            </a:r>
            <a:endParaRPr sz="1700">
              <a:solidFill>
                <a:schemeClr val="dk2"/>
              </a:solidFill>
            </a:endParaRPr>
          </a:p>
          <a:p>
            <a:pPr marL="13716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Email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recordsmanagement@utah.gov</a:t>
            </a:r>
            <a:r>
              <a:rPr lang="en" sz="1700">
                <a:solidFill>
                  <a:srgbClr val="666666"/>
                </a:solidFill>
              </a:rPr>
              <a:t> </a:t>
            </a:r>
            <a:r>
              <a:rPr lang="en" sz="1700">
                <a:solidFill>
                  <a:srgbClr val="434343"/>
                </a:solidFill>
              </a:rPr>
              <a:t>to share the spreadsheet with DARS</a:t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216" name="Google Shape;216;g3b7d371ada1_0_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5425" y="152400"/>
            <a:ext cx="1116300" cy="111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3b7d371ada1_0_24" title="RecordsCenterStacks.jpg"/>
          <p:cNvPicPr preferRelativeResize="0"/>
          <p:nvPr/>
        </p:nvPicPr>
        <p:blipFill rotWithShape="1">
          <a:blip r:embed="rId4">
            <a:alphaModFix/>
          </a:blip>
          <a:srcRect r="4507" b="6050"/>
          <a:stretch/>
        </p:blipFill>
        <p:spPr>
          <a:xfrm>
            <a:off x="5598025" y="155500"/>
            <a:ext cx="3545974" cy="48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b7d371ada1_0_24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Please note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223" name="Google Shape;223;g3b7d371ada1_0_24"/>
          <p:cNvSpPr txBox="1">
            <a:spLocks noGrp="1"/>
          </p:cNvSpPr>
          <p:nvPr>
            <p:ph type="body" idx="1"/>
          </p:nvPr>
        </p:nvSpPr>
        <p:spPr>
          <a:xfrm>
            <a:off x="391625" y="724175"/>
            <a:ext cx="5325900" cy="3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Record series must be added/documented in </a:t>
            </a:r>
            <a:r>
              <a:rPr lang="en" sz="1700" b="1">
                <a:solidFill>
                  <a:srgbClr val="434343"/>
                </a:solidFill>
              </a:rPr>
              <a:t>DARS’ system</a:t>
            </a:r>
            <a:r>
              <a:rPr lang="en" sz="1700">
                <a:solidFill>
                  <a:srgbClr val="434343"/>
                </a:solidFill>
              </a:rPr>
              <a:t> if the records: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Retention needs to be approved by the Records Management Committee (RMC), 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Are stored at the State Records Center, or 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Are being transferred to State Archives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The option you choose must be applied consistently across your entire organization and documented centrally.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434343"/>
              </a:solidFill>
            </a:endParaRPr>
          </a:p>
        </p:txBody>
      </p:sp>
      <p:pic>
        <p:nvPicPr>
          <p:cNvPr id="224" name="Google Shape;224;g3b7d371ada1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5425" y="152400"/>
            <a:ext cx="1116300" cy="111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7205ed934_1_24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72699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Data &amp; Records Lifecycle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230" name="Google Shape;230;g3c7205ed934_1_24"/>
          <p:cNvSpPr txBox="1"/>
          <p:nvPr/>
        </p:nvSpPr>
        <p:spPr>
          <a:xfrm>
            <a:off x="1097125" y="4176175"/>
            <a:ext cx="74649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en" sz="1700" i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Privacy requirements attach at each lifecycle stage, but retention and disposal are the most common failure points. </a:t>
            </a:r>
            <a:endParaRPr sz="1700" b="0" i="1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1" name="Google Shape;231;g3c7205ed934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75" y="709625"/>
            <a:ext cx="7873226" cy="342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c7205ed934_1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7225" y="152400"/>
            <a:ext cx="1064400" cy="1064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3b707fe8ef6_0_54" title="riskAssessmen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374" y="934272"/>
            <a:ext cx="2915225" cy="30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b707fe8ef6_0_54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Collecting Personal Data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239" name="Google Shape;239;g3b707fe8ef6_0_54"/>
          <p:cNvSpPr txBox="1">
            <a:spLocks noGrp="1"/>
          </p:cNvSpPr>
          <p:nvPr>
            <p:ph type="body" idx="1"/>
          </p:nvPr>
        </p:nvSpPr>
        <p:spPr>
          <a:xfrm>
            <a:off x="419400" y="1358700"/>
            <a:ext cx="4677600" cy="24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</a:rPr>
              <a:t>Purpose Matters —Minimize Risk</a:t>
            </a:r>
            <a:endParaRPr sz="2000" b="1">
              <a:solidFill>
                <a:srgbClr val="434343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Char char="▷"/>
            </a:pPr>
            <a:r>
              <a:rPr lang="en" sz="2000">
                <a:solidFill>
                  <a:srgbClr val="434343"/>
                </a:solidFill>
              </a:rPr>
              <a:t>Collect only what you need 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▷"/>
            </a:pPr>
            <a:r>
              <a:rPr lang="en" sz="2000">
                <a:solidFill>
                  <a:srgbClr val="434343"/>
                </a:solidFill>
              </a:rPr>
              <a:t>Know why you are collecting it 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▷"/>
            </a:pPr>
            <a:r>
              <a:rPr lang="en" sz="2000">
                <a:solidFill>
                  <a:srgbClr val="434343"/>
                </a:solidFill>
              </a:rPr>
              <a:t>Document the purpose </a:t>
            </a:r>
            <a:endParaRPr sz="2000" b="1">
              <a:solidFill>
                <a:srgbClr val="434343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Personal data collection must align to purpose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240" name="Google Shape;240;g3b707fe8ef6_0_54">
            <a:hlinkClick r:id="rId5"/>
          </p:cNvPr>
          <p:cNvSpPr/>
          <p:nvPr/>
        </p:nvSpPr>
        <p:spPr>
          <a:xfrm>
            <a:off x="7214676" y="4223825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63G-2-601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3b707fe8ef6_0_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707fe8ef6_0_67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Using &amp; Sharing Data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247" name="Google Shape;247;g3b707fe8ef6_0_67"/>
          <p:cNvSpPr txBox="1">
            <a:spLocks noGrp="1"/>
          </p:cNvSpPr>
          <p:nvPr>
            <p:ph type="body" idx="1"/>
          </p:nvPr>
        </p:nvSpPr>
        <p:spPr>
          <a:xfrm>
            <a:off x="419400" y="1027525"/>
            <a:ext cx="8305200" cy="3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34343"/>
                </a:solidFill>
              </a:rPr>
              <a:t>Using and Sharing Records</a:t>
            </a:r>
            <a:endParaRPr sz="1400" b="1"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Sharing includes vendors, contractors and other government agencies</a:t>
            </a:r>
            <a:endParaRPr sz="1400"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Secondary use increases privacy risk</a:t>
            </a:r>
            <a:endParaRPr sz="1400">
              <a:solidFill>
                <a:srgbClr val="434343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Use must align with stated purpose</a:t>
            </a:r>
            <a:endParaRPr sz="1400"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Processor vs Sub-processor 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34343"/>
                </a:solidFill>
              </a:rPr>
              <a:t>Tip</a:t>
            </a:r>
            <a:r>
              <a:rPr lang="en" sz="1400">
                <a:solidFill>
                  <a:srgbClr val="434343"/>
                </a:solidFill>
              </a:rPr>
              <a:t>: Inventory your contracts. Ensure you have MOU’s or DSA’s in place that specify all aspects of ownership and management of the records. </a:t>
            </a:r>
            <a:endParaRPr sz="1400">
              <a:solidFill>
                <a:srgbClr val="434343"/>
              </a:solidFill>
              <a:highlight>
                <a:srgbClr val="FFFF00"/>
              </a:highlight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ODP Template</a:t>
            </a:r>
            <a:endParaRPr sz="1400">
              <a:solidFill>
                <a:srgbClr val="434343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n" sz="1400" b="1">
                <a:solidFill>
                  <a:srgbClr val="434343"/>
                </a:solidFill>
              </a:rPr>
              <a:t>DARS</a:t>
            </a:r>
            <a:r>
              <a:rPr lang="en" sz="1400" b="1">
                <a:solidFill>
                  <a:srgbClr val="666666"/>
                </a:solidFill>
              </a:rPr>
              <a:t>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Guideline for Managing Data When Using a Third-Party Vendor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1400">
              <a:solidFill>
                <a:srgbClr val="666666"/>
              </a:solidFill>
            </a:endParaRPr>
          </a:p>
        </p:txBody>
      </p:sp>
      <p:pic>
        <p:nvPicPr>
          <p:cNvPr id="248" name="Google Shape;248;g3b707fe8ef6_0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600" y="152400"/>
            <a:ext cx="1524000" cy="15240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3baf736daba_0_396"/>
          <p:cNvPicPr preferRelativeResize="0"/>
          <p:nvPr/>
        </p:nvPicPr>
        <p:blipFill rotWithShape="1">
          <a:blip r:embed="rId4">
            <a:alphaModFix/>
          </a:blip>
          <a:srcRect t="10999" b="9407"/>
          <a:stretch/>
        </p:blipFill>
        <p:spPr>
          <a:xfrm>
            <a:off x="1969508" y="1237874"/>
            <a:ext cx="5204992" cy="29374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baf736daba_0_396"/>
          <p:cNvSpPr txBox="1">
            <a:spLocks noGrp="1"/>
          </p:cNvSpPr>
          <p:nvPr>
            <p:ph type="title"/>
          </p:nvPr>
        </p:nvSpPr>
        <p:spPr>
          <a:xfrm>
            <a:off x="190500" y="128475"/>
            <a:ext cx="61494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Retention Schedule = Expiration Date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255" name="Google Shape;255;g3baf736daba_0_39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56" name="Google Shape;256;g3baf736daba_0_396">
            <a:hlinkClick r:id="rId5"/>
          </p:cNvPr>
          <p:cNvSpPr/>
          <p:nvPr/>
        </p:nvSpPr>
        <p:spPr>
          <a:xfrm>
            <a:off x="7061576" y="416905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63A-12-112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3baf736daba_0_3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600" y="152400"/>
            <a:ext cx="1524000" cy="15240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c80e9bb223_0_414"/>
          <p:cNvSpPr txBox="1">
            <a:spLocks noGrp="1"/>
          </p:cNvSpPr>
          <p:nvPr>
            <p:ph type="title"/>
          </p:nvPr>
        </p:nvSpPr>
        <p:spPr>
          <a:xfrm>
            <a:off x="670275" y="268807"/>
            <a:ext cx="48471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</a:rPr>
              <a:t>Records are property of the state</a:t>
            </a:r>
            <a:endParaRPr b="1">
              <a:solidFill>
                <a:srgbClr val="222222"/>
              </a:solidFill>
            </a:endParaRPr>
          </a:p>
        </p:txBody>
      </p:sp>
      <p:sp>
        <p:nvSpPr>
          <p:cNvPr id="263" name="Google Shape;263;g3c80e9bb223_0_414"/>
          <p:cNvSpPr txBox="1">
            <a:spLocks noGrp="1"/>
          </p:cNvSpPr>
          <p:nvPr>
            <p:ph type="body" idx="1"/>
          </p:nvPr>
        </p:nvSpPr>
        <p:spPr>
          <a:xfrm>
            <a:off x="670275" y="1598800"/>
            <a:ext cx="5556600" cy="31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Do not intentionally</a:t>
            </a:r>
            <a:endParaRPr>
              <a:solidFill>
                <a:srgbClr val="222222"/>
              </a:solidFill>
            </a:endParaRPr>
          </a:p>
          <a:p>
            <a:pPr marL="342900" lvl="0" indent="-27940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Char char="▷"/>
            </a:pPr>
            <a:r>
              <a:rPr lang="en">
                <a:solidFill>
                  <a:srgbClr val="222222"/>
                </a:solidFill>
              </a:rPr>
              <a:t>destroy</a:t>
            </a:r>
            <a:endParaRPr>
              <a:solidFill>
                <a:srgbClr val="222222"/>
              </a:solidFill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▷"/>
            </a:pPr>
            <a:r>
              <a:rPr lang="en">
                <a:solidFill>
                  <a:srgbClr val="222222"/>
                </a:solidFill>
              </a:rPr>
              <a:t>mutilate</a:t>
            </a:r>
            <a:endParaRPr>
              <a:solidFill>
                <a:srgbClr val="222222"/>
              </a:solidFill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▷"/>
            </a:pPr>
            <a:r>
              <a:rPr lang="en">
                <a:solidFill>
                  <a:srgbClr val="222222"/>
                </a:solidFill>
              </a:rPr>
              <a:t>damage</a:t>
            </a:r>
            <a:endParaRPr>
              <a:solidFill>
                <a:srgbClr val="222222"/>
              </a:solidFill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▷"/>
            </a:pPr>
            <a:r>
              <a:rPr lang="en">
                <a:solidFill>
                  <a:srgbClr val="222222"/>
                </a:solidFill>
              </a:rPr>
              <a:t>dispose of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the record copy contrary to a </a:t>
            </a:r>
            <a:br>
              <a:rPr lang="en">
                <a:solidFill>
                  <a:srgbClr val="222222"/>
                </a:solidFill>
              </a:rPr>
            </a:br>
            <a:r>
              <a:rPr lang="en">
                <a:solidFill>
                  <a:srgbClr val="222222"/>
                </a:solidFill>
              </a:rPr>
              <a:t>properly adopted retention schedule!</a:t>
            </a:r>
            <a:endParaRPr>
              <a:solidFill>
                <a:srgbClr val="222222"/>
              </a:solidFill>
            </a:endParaRPr>
          </a:p>
        </p:txBody>
      </p:sp>
      <p:grpSp>
        <p:nvGrpSpPr>
          <p:cNvPr id="264" name="Google Shape;264;g3c80e9bb223_0_414"/>
          <p:cNvGrpSpPr/>
          <p:nvPr/>
        </p:nvGrpSpPr>
        <p:grpSpPr>
          <a:xfrm>
            <a:off x="4406817" y="560888"/>
            <a:ext cx="4347572" cy="3702172"/>
            <a:chOff x="5407286" y="1306370"/>
            <a:chExt cx="5363400" cy="4567200"/>
          </a:xfrm>
        </p:grpSpPr>
        <p:sp>
          <p:nvSpPr>
            <p:cNvPr id="265" name="Google Shape;265;g3c80e9bb223_0_414"/>
            <p:cNvSpPr/>
            <p:nvPr/>
          </p:nvSpPr>
          <p:spPr>
            <a:xfrm>
              <a:off x="5407286" y="1306370"/>
              <a:ext cx="5363400" cy="4567200"/>
            </a:xfrm>
            <a:prstGeom prst="ellipse">
              <a:avLst/>
            </a:prstGeom>
            <a:solidFill>
              <a:srgbClr val="FBC323">
                <a:alpha val="89800"/>
              </a:srgbClr>
            </a:solidFill>
            <a:ln w="11550" cap="flat" cmpd="sng">
              <a:solidFill>
                <a:srgbClr val="FBC323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3075" tIns="83075" rIns="83075" bIns="830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g3c80e9bb223_0_414"/>
            <p:cNvSpPr/>
            <p:nvPr/>
          </p:nvSpPr>
          <p:spPr>
            <a:xfrm>
              <a:off x="5662727" y="1560330"/>
              <a:ext cx="4852500" cy="40593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0998" r="-20998"/>
              </a:stretch>
            </a:blipFill>
            <a:ln w="115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3075" tIns="83075" rIns="83075" bIns="830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g3c80e9bb223_0_414">
            <a:hlinkClick r:id="rId5"/>
          </p:cNvPr>
          <p:cNvSpPr/>
          <p:nvPr/>
        </p:nvSpPr>
        <p:spPr>
          <a:xfrm>
            <a:off x="7237288" y="4296084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63A-12-105</a:t>
            </a:r>
            <a:endParaRPr sz="13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3c80e9bb223_0_4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7225" y="152400"/>
            <a:ext cx="1064400" cy="1064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707fe8ef6_0_74"/>
          <p:cNvSpPr txBox="1">
            <a:spLocks noGrp="1"/>
          </p:cNvSpPr>
          <p:nvPr>
            <p:ph type="title"/>
          </p:nvPr>
        </p:nvSpPr>
        <p:spPr>
          <a:xfrm>
            <a:off x="402975" y="100250"/>
            <a:ext cx="5726700" cy="5778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000000"/>
                </a:solidFill>
              </a:rPr>
              <a:t>Retention &amp; Disposal</a:t>
            </a:r>
            <a:endParaRPr sz="1400" i="1">
              <a:solidFill>
                <a:srgbClr val="000000"/>
              </a:solidFill>
            </a:endParaRPr>
          </a:p>
        </p:txBody>
      </p:sp>
      <p:sp>
        <p:nvSpPr>
          <p:cNvPr id="274" name="Google Shape;274;g3b707fe8ef6_0_74"/>
          <p:cNvSpPr txBox="1">
            <a:spLocks noGrp="1"/>
          </p:cNvSpPr>
          <p:nvPr>
            <p:ph type="body" idx="1"/>
          </p:nvPr>
        </p:nvSpPr>
        <p:spPr>
          <a:xfrm>
            <a:off x="2478475" y="920800"/>
            <a:ext cx="4827000" cy="2597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Records must follow approved retention schedules. Benefits include: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Increased efficiency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Reduced cost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Increased transparency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Reduced risk to personal data</a:t>
            </a:r>
            <a:endParaRPr sz="18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Provides a safe harbor!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275" name="Google Shape;275;g3b707fe8ef6_0_74">
            <a:hlinkClick r:id="rId5"/>
          </p:cNvPr>
          <p:cNvSpPr/>
          <p:nvPr/>
        </p:nvSpPr>
        <p:spPr>
          <a:xfrm>
            <a:off x="5720001" y="422725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63G-2-604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b707fe8ef6_0_74">
            <a:hlinkClick r:id="rId6"/>
          </p:cNvPr>
          <p:cNvSpPr/>
          <p:nvPr/>
        </p:nvSpPr>
        <p:spPr>
          <a:xfrm>
            <a:off x="7305601" y="422725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63A-12-105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3b707fe8ef6_0_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7225" y="152400"/>
            <a:ext cx="1064400" cy="1064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af736daba_0_40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83" name="Google Shape;283;g3baf736daba_0_404"/>
          <p:cNvSpPr txBox="1">
            <a:spLocks noGrp="1"/>
          </p:cNvSpPr>
          <p:nvPr>
            <p:ph type="title"/>
          </p:nvPr>
        </p:nvSpPr>
        <p:spPr>
          <a:xfrm>
            <a:off x="1023000" y="4376701"/>
            <a:ext cx="59166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>
                <a:solidFill>
                  <a:schemeClr val="lt1"/>
                </a:solidFill>
              </a:rPr>
              <a:t>Records Management Committee (RMC)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84" name="Google Shape;284;g3baf736daba_0_404"/>
          <p:cNvSpPr txBox="1">
            <a:spLocks noGrp="1"/>
          </p:cNvSpPr>
          <p:nvPr>
            <p:ph type="title"/>
          </p:nvPr>
        </p:nvSpPr>
        <p:spPr>
          <a:xfrm>
            <a:off x="0" y="271475"/>
            <a:ext cx="5787900" cy="115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434343"/>
                </a:solidFill>
              </a:rPr>
              <a:t>Approval Authority for Retention Schedules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85" name="Google Shape;285;g3baf736daba_0_4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7600" y="152400"/>
            <a:ext cx="1524000" cy="15240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777dae5de_0_0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6735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Why Privacy &amp; Records Matter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137" name="Google Shape;137;g3c777dae5de_0_0"/>
          <p:cNvSpPr txBox="1">
            <a:spLocks noGrp="1"/>
          </p:cNvSpPr>
          <p:nvPr>
            <p:ph type="body" idx="1"/>
          </p:nvPr>
        </p:nvSpPr>
        <p:spPr>
          <a:xfrm>
            <a:off x="1308300" y="879000"/>
            <a:ext cx="6527400" cy="3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0" b="1">
                <a:solidFill>
                  <a:srgbClr val="434343"/>
                </a:solidFill>
              </a:rPr>
              <a:t>?</a:t>
            </a:r>
            <a:endParaRPr sz="20000" b="1">
              <a:solidFill>
                <a:srgbClr val="434343"/>
              </a:solidFill>
            </a:endParaRPr>
          </a:p>
        </p:txBody>
      </p:sp>
      <p:pic>
        <p:nvPicPr>
          <p:cNvPr id="138" name="Google Shape;138;g3c777dae5d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7600" y="152400"/>
            <a:ext cx="1524000" cy="152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g3c777dae5de_0_0"/>
          <p:cNvSpPr txBox="1"/>
          <p:nvPr/>
        </p:nvSpPr>
        <p:spPr>
          <a:xfrm>
            <a:off x="6269025" y="3833925"/>
            <a:ext cx="27417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information in this presentation is provided as a resource to assist governmental entities and </a:t>
            </a:r>
            <a:r>
              <a:rPr lang="en" sz="1000" b="1" i="1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does not constitute legal advice</a:t>
            </a:r>
            <a:r>
              <a:rPr lang="en" sz="1000" b="0" i="1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Governmental entities should consult with their legal counsel regarding this information.</a:t>
            </a:r>
            <a:endParaRPr sz="1000" b="0" i="1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3baf736daba_0_411"/>
          <p:cNvPicPr preferRelativeResize="0"/>
          <p:nvPr/>
        </p:nvPicPr>
        <p:blipFill rotWithShape="1">
          <a:blip r:embed="rId4">
            <a:alphaModFix/>
          </a:blip>
          <a:srcRect l="14912" t="8029" r="18247"/>
          <a:stretch/>
        </p:blipFill>
        <p:spPr>
          <a:xfrm>
            <a:off x="1621550" y="95849"/>
            <a:ext cx="6518477" cy="482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baf736daba_0_4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92" name="Google Shape;292;g3baf736daba_0_411"/>
          <p:cNvSpPr/>
          <p:nvPr/>
        </p:nvSpPr>
        <p:spPr>
          <a:xfrm rot="10799431">
            <a:off x="5570924" y="1684899"/>
            <a:ext cx="1811400" cy="7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g3baf736daba_0_4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7225" y="152400"/>
            <a:ext cx="1064400" cy="1064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af736daba_0_4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99" name="Google Shape;299;g3baf736daba_0_419"/>
          <p:cNvSpPr txBox="1">
            <a:spLocks noGrp="1"/>
          </p:cNvSpPr>
          <p:nvPr>
            <p:ph type="title"/>
          </p:nvPr>
        </p:nvSpPr>
        <p:spPr>
          <a:xfrm>
            <a:off x="0" y="114800"/>
            <a:ext cx="5787900" cy="115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434343"/>
                </a:solidFill>
              </a:rPr>
              <a:t>Approval Authority for Retention Schedules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00" name="Google Shape;300;g3baf736daba_0_419"/>
          <p:cNvPicPr preferRelativeResize="0"/>
          <p:nvPr/>
        </p:nvPicPr>
        <p:blipFill rotWithShape="1">
          <a:blip r:embed="rId4">
            <a:alphaModFix/>
          </a:blip>
          <a:srcRect b="27488"/>
          <a:stretch/>
        </p:blipFill>
        <p:spPr>
          <a:xfrm rot="1985857">
            <a:off x="-83537" y="2354488"/>
            <a:ext cx="5145872" cy="3911125"/>
          </a:xfrm>
          <a:prstGeom prst="rect">
            <a:avLst/>
          </a:prstGeom>
          <a:noFill/>
          <a:ln>
            <a:noFill/>
          </a:ln>
          <a:effectLst>
            <a:outerShdw blurRad="357188" dist="104775" dir="150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1" name="Google Shape;301;g3baf736daba_0_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34741">
            <a:off x="4650469" y="497117"/>
            <a:ext cx="4848637" cy="6601318"/>
          </a:xfrm>
          <a:prstGeom prst="rect">
            <a:avLst/>
          </a:prstGeom>
          <a:noFill/>
          <a:ln>
            <a:noFill/>
          </a:ln>
          <a:effectLst>
            <a:outerShdw blurRad="414338" dist="142875" dir="564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02" name="Google Shape;302;g3baf736daba_0_4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7225" y="152400"/>
            <a:ext cx="1064400" cy="1064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7d371ada1_0_18"/>
          <p:cNvSpPr txBox="1">
            <a:spLocks noGrp="1"/>
          </p:cNvSpPr>
          <p:nvPr>
            <p:ph type="title"/>
          </p:nvPr>
        </p:nvSpPr>
        <p:spPr>
          <a:xfrm>
            <a:off x="172975" y="314925"/>
            <a:ext cx="71916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Additional Option for Local Government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308" name="Google Shape;308;g3b7d371ada1_0_18"/>
          <p:cNvSpPr txBox="1">
            <a:spLocks noGrp="1"/>
          </p:cNvSpPr>
          <p:nvPr>
            <p:ph type="body" idx="1"/>
          </p:nvPr>
        </p:nvSpPr>
        <p:spPr>
          <a:xfrm>
            <a:off x="610625" y="1379400"/>
            <a:ext cx="6753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Political subdivisions may adopt an ordinance or policy relating to information practices including  classification, designation, access, denials, segregation, appeals, management, retention and amendment of records, per</a:t>
            </a:r>
            <a:r>
              <a:rPr lang="en" sz="1700">
                <a:solidFill>
                  <a:srgbClr val="666666"/>
                </a:solidFill>
              </a:rPr>
              <a:t>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63G-2-701</a:t>
            </a:r>
            <a:r>
              <a:rPr lang="en" sz="1700">
                <a:solidFill>
                  <a:srgbClr val="666666"/>
                </a:solidFill>
              </a:rPr>
              <a:t>. 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Any such policy must be filed with DARS no later than 30 days after the policy effective date, per</a:t>
            </a:r>
            <a:r>
              <a:rPr lang="en" sz="1700">
                <a:solidFill>
                  <a:srgbClr val="666666"/>
                </a:solidFill>
              </a:rPr>
              <a:t>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63G-2-701(2)(e)</a:t>
            </a:r>
            <a:r>
              <a:rPr lang="en" sz="1700">
                <a:solidFill>
                  <a:srgbClr val="666666"/>
                </a:solidFill>
              </a:rPr>
              <a:t>. </a:t>
            </a:r>
            <a:r>
              <a:rPr lang="en" sz="1700">
                <a:solidFill>
                  <a:srgbClr val="434343"/>
                </a:solidFill>
              </a:rPr>
              <a:t>(See</a:t>
            </a:r>
            <a:r>
              <a:rPr lang="en" sz="1700">
                <a:solidFill>
                  <a:srgbClr val="666666"/>
                </a:solidFill>
              </a:rPr>
              <a:t>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a complete list</a:t>
            </a:r>
            <a:r>
              <a:rPr lang="en" sz="1700">
                <a:solidFill>
                  <a:srgbClr val="666666"/>
                </a:solidFill>
              </a:rPr>
              <a:t> </a:t>
            </a:r>
            <a:r>
              <a:rPr lang="en" sz="1700">
                <a:solidFill>
                  <a:srgbClr val="434343"/>
                </a:solidFill>
              </a:rPr>
              <a:t>of policies filed with DARS.)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 </a:t>
            </a:r>
            <a:endParaRPr sz="17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666666"/>
              </a:solidFill>
            </a:endParaRPr>
          </a:p>
        </p:txBody>
      </p:sp>
      <p:pic>
        <p:nvPicPr>
          <p:cNvPr id="309" name="Google Shape;309;g3b7d371ada1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7225" y="152400"/>
            <a:ext cx="1064400" cy="1064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b707fe8ef6_0_92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Classification Basics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315" name="Google Shape;315;g3b707fe8ef6_0_92"/>
          <p:cNvSpPr txBox="1">
            <a:spLocks noGrp="1"/>
          </p:cNvSpPr>
          <p:nvPr>
            <p:ph type="body" idx="1"/>
          </p:nvPr>
        </p:nvSpPr>
        <p:spPr>
          <a:xfrm>
            <a:off x="535799" y="1027525"/>
            <a:ext cx="4192200" cy="3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Classification Under GRAMA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Classification governs access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Protects some personal information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Applied when access is requested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</a:rPr>
              <a:t>May </a:t>
            </a:r>
            <a:r>
              <a:rPr lang="en" sz="1800" b="1">
                <a:solidFill>
                  <a:srgbClr val="434343"/>
                </a:solidFill>
              </a:rPr>
              <a:t>redesignate </a:t>
            </a:r>
            <a:r>
              <a:rPr lang="en" sz="1800">
                <a:solidFill>
                  <a:srgbClr val="434343"/>
                </a:solidFill>
              </a:rPr>
              <a:t>a </a:t>
            </a:r>
            <a:r>
              <a:rPr lang="en" sz="1800" b="1">
                <a:solidFill>
                  <a:srgbClr val="434343"/>
                </a:solidFill>
              </a:rPr>
              <a:t>record series </a:t>
            </a:r>
            <a:r>
              <a:rPr lang="en" sz="1800">
                <a:solidFill>
                  <a:srgbClr val="434343"/>
                </a:solidFill>
              </a:rPr>
              <a:t>or </a:t>
            </a:r>
            <a:r>
              <a:rPr lang="en" sz="1800" b="1">
                <a:solidFill>
                  <a:srgbClr val="434343"/>
                </a:solidFill>
              </a:rPr>
              <a:t>reclassify a record</a:t>
            </a:r>
            <a:r>
              <a:rPr lang="en" sz="1800">
                <a:solidFill>
                  <a:srgbClr val="434343"/>
                </a:solidFill>
              </a:rPr>
              <a:t>, record series, or information within a record at any time.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16" name="Google Shape;316;g3b707fe8ef6_0_92"/>
          <p:cNvSpPr txBox="1">
            <a:spLocks noGrp="1"/>
          </p:cNvSpPr>
          <p:nvPr>
            <p:ph type="body" idx="1"/>
          </p:nvPr>
        </p:nvSpPr>
        <p:spPr>
          <a:xfrm>
            <a:off x="4880775" y="1466875"/>
            <a:ext cx="3579300" cy="22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GRAMA Classification Types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Public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Private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Protected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Controlled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Exempt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sp>
        <p:nvSpPr>
          <p:cNvPr id="317" name="Google Shape;317;g3b707fe8ef6_0_92">
            <a:hlinkClick r:id="rId4"/>
          </p:cNvPr>
          <p:cNvSpPr/>
          <p:nvPr/>
        </p:nvSpPr>
        <p:spPr>
          <a:xfrm>
            <a:off x="5720001" y="422725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300" b="1">
                <a:solidFill>
                  <a:srgbClr val="FFFFFF"/>
                </a:solidFill>
              </a:rPr>
              <a:t>63G-2-302-305</a:t>
            </a:r>
            <a:endParaRPr sz="13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18" name="Google Shape;318;g3b707fe8ef6_0_92">
            <a:hlinkClick r:id="rId5"/>
          </p:cNvPr>
          <p:cNvSpPr/>
          <p:nvPr/>
        </p:nvSpPr>
        <p:spPr>
          <a:xfrm>
            <a:off x="7305601" y="422725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63G-2-307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3b707fe8ef6_0_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b707fe8ef6_0_107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7532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Designation vs. Classification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325" name="Google Shape;325;g3b707fe8ef6_0_107"/>
          <p:cNvSpPr txBox="1">
            <a:spLocks noGrp="1"/>
          </p:cNvSpPr>
          <p:nvPr>
            <p:ph type="body" idx="1"/>
          </p:nvPr>
        </p:nvSpPr>
        <p:spPr>
          <a:xfrm>
            <a:off x="419400" y="1027525"/>
            <a:ext cx="8305200" cy="19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434343"/>
                </a:solidFill>
              </a:rPr>
              <a:t>Series Designation </a:t>
            </a:r>
            <a:r>
              <a:rPr lang="en" sz="1900">
                <a:solidFill>
                  <a:srgbClr val="434343"/>
                </a:solidFill>
              </a:rPr>
              <a:t>applies to record series </a:t>
            </a:r>
            <a:endParaRPr sz="1900">
              <a:solidFill>
                <a:srgbClr val="434343"/>
              </a:solidFill>
            </a:endParaRPr>
          </a:p>
          <a:p>
            <a:pPr marL="9144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 sz="1900">
                <a:solidFill>
                  <a:srgbClr val="434343"/>
                </a:solidFill>
              </a:rPr>
              <a:t>Designation predicts typical classification</a:t>
            </a:r>
            <a:endParaRPr sz="1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434343"/>
                </a:solidFill>
              </a:rPr>
              <a:t>Record Classification </a:t>
            </a:r>
            <a:r>
              <a:rPr lang="en" sz="1900">
                <a:solidFill>
                  <a:srgbClr val="434343"/>
                </a:solidFill>
              </a:rPr>
              <a:t>applies to records or data </a:t>
            </a:r>
            <a:endParaRPr sz="1900">
              <a:solidFill>
                <a:srgbClr val="434343"/>
              </a:solidFill>
            </a:endParaRPr>
          </a:p>
          <a:p>
            <a:pPr marL="9144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 sz="1900">
                <a:solidFill>
                  <a:srgbClr val="434343"/>
                </a:solidFill>
              </a:rPr>
              <a:t>Classification applies to specific records</a:t>
            </a:r>
            <a:endParaRPr sz="1900">
              <a:solidFill>
                <a:srgbClr val="434343"/>
              </a:solidFill>
              <a:highlight>
                <a:srgbClr val="FFFF00"/>
              </a:highlight>
            </a:endParaRPr>
          </a:p>
        </p:txBody>
      </p:sp>
      <p:sp>
        <p:nvSpPr>
          <p:cNvPr id="326" name="Google Shape;326;g3b707fe8ef6_0_107"/>
          <p:cNvSpPr txBox="1"/>
          <p:nvPr/>
        </p:nvSpPr>
        <p:spPr>
          <a:xfrm>
            <a:off x="2385425" y="3426575"/>
            <a:ext cx="5622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When does Classification go wrong?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Over-restriction reduces transparency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Under-restriction exposes personal data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" name="Google Shape;327;g3b707fe8ef6_0_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7600" y="152400"/>
            <a:ext cx="1524000" cy="15240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7cced98a8_0_0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7722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Where to find Record Series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333" name="Google Shape;333;g3b7cced98a8_0_0"/>
          <p:cNvSpPr txBox="1">
            <a:spLocks noGrp="1"/>
          </p:cNvSpPr>
          <p:nvPr>
            <p:ph type="body" idx="1"/>
          </p:nvPr>
        </p:nvSpPr>
        <p:spPr>
          <a:xfrm>
            <a:off x="419400" y="1027525"/>
            <a:ext cx="47085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34343"/>
                </a:solidFill>
              </a:rPr>
              <a:t>Sources</a:t>
            </a:r>
            <a:endParaRPr sz="1700" b="1">
              <a:solidFill>
                <a:srgbClr val="434343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DARS website, if you’ve worked with us </a:t>
            </a:r>
            <a:endParaRPr sz="1700">
              <a:solidFill>
                <a:srgbClr val="434343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Entity-managed inventory</a:t>
            </a:r>
            <a:endParaRPr sz="1700">
              <a:solidFill>
                <a:srgbClr val="434343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General Retention Schedules </a:t>
            </a:r>
            <a:r>
              <a:rPr lang="en" sz="1700" i="1">
                <a:solidFill>
                  <a:srgbClr val="434343"/>
                </a:solidFill>
              </a:rPr>
              <a:t>(Reflect common record series)</a:t>
            </a:r>
            <a:endParaRPr sz="1700" i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34343"/>
                </a:solidFill>
              </a:rPr>
              <a:t>Links</a:t>
            </a:r>
            <a:endParaRPr sz="1700">
              <a:solidFill>
                <a:srgbClr val="434343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Record Series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Lookup by Agency</a:t>
            </a:r>
            <a:r>
              <a:rPr lang="en" sz="1700">
                <a:solidFill>
                  <a:srgbClr val="434343"/>
                </a:solidFill>
              </a:rPr>
              <a:t> </a:t>
            </a:r>
            <a:endParaRPr sz="1700">
              <a:solidFill>
                <a:srgbClr val="434343"/>
              </a:solidFill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General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Retention Schedule Items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334" name="Google Shape;334;g3b7cced98a8_0_0"/>
          <p:cNvSpPr txBox="1">
            <a:spLocks noGrp="1"/>
          </p:cNvSpPr>
          <p:nvPr>
            <p:ph type="body" idx="1"/>
          </p:nvPr>
        </p:nvSpPr>
        <p:spPr>
          <a:xfrm>
            <a:off x="5215500" y="1651175"/>
            <a:ext cx="3928500" cy="2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Special Rules for Local Government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May adopt RIM ordinances or policies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Must report them to DARS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Ordinance/Policy lookup 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335" name="Google Shape;335;g3b7cced98a8_0_0">
            <a:hlinkClick r:id="rId7"/>
          </p:cNvPr>
          <p:cNvSpPr/>
          <p:nvPr/>
        </p:nvSpPr>
        <p:spPr>
          <a:xfrm>
            <a:off x="7305601" y="422725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63G-2-701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3b7cced98a8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b7cced98a8_0_5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Things to consider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342" name="Google Shape;342;g3b7cced98a8_0_5"/>
          <p:cNvSpPr txBox="1">
            <a:spLocks noGrp="1"/>
          </p:cNvSpPr>
          <p:nvPr>
            <p:ph type="body" idx="1"/>
          </p:nvPr>
        </p:nvSpPr>
        <p:spPr>
          <a:xfrm>
            <a:off x="419400" y="1027525"/>
            <a:ext cx="35229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Where are your records?</a:t>
            </a:r>
            <a:endParaRPr sz="1800"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HR records 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Licensing &amp; permitting 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IT systems 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Structured vs unstructured data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Offsite storage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43" name="Google Shape;343;g3b7cced98a8_0_5"/>
          <p:cNvSpPr txBox="1"/>
          <p:nvPr/>
        </p:nvSpPr>
        <p:spPr>
          <a:xfrm>
            <a:off x="4102775" y="1027525"/>
            <a:ext cx="4611900" cy="3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Goes Wrong Most Often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Shadow systems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Untracked spreadsheets &amp; other unstructured data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Vendor-managed data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Over-retention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Decentralized processes &amp; insufficient standardization create inconsistencies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4" name="Google Shape;344;g3b7cced98a8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c80e9bb223_0_14"/>
          <p:cNvSpPr txBox="1">
            <a:spLocks noGrp="1"/>
          </p:cNvSpPr>
          <p:nvPr>
            <p:ph type="title"/>
          </p:nvPr>
        </p:nvSpPr>
        <p:spPr>
          <a:xfrm>
            <a:off x="190500" y="235950"/>
            <a:ext cx="3136200" cy="4129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434343"/>
                </a:solidFill>
              </a:rPr>
              <a:t>Getting Started Checklist</a:t>
            </a:r>
            <a:endParaRPr sz="1500" b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rgbClr val="434343"/>
                </a:solidFill>
              </a:rPr>
              <a:t>Identify who is responsible</a:t>
            </a:r>
            <a:endParaRPr sz="1500">
              <a:solidFill>
                <a:srgbClr val="434343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AutoNum type="alphaLcPeriod"/>
            </a:pPr>
            <a:r>
              <a:rPr lang="en" sz="1500">
                <a:solidFill>
                  <a:srgbClr val="434343"/>
                </a:solidFill>
              </a:rPr>
              <a:t>Report AROs and CAOs to DARS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rgbClr val="434343"/>
                </a:solidFill>
              </a:rPr>
              <a:t>Record series inventory complete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rgbClr val="434343"/>
                </a:solidFill>
              </a:rPr>
              <a:t>Purpose statements documented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rgbClr val="434343"/>
                </a:solidFill>
              </a:rPr>
              <a:t>Retention schedules approved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rgbClr val="434343"/>
                </a:solidFill>
              </a:rPr>
              <a:t>Classifications defensible</a:t>
            </a:r>
            <a:endParaRPr/>
          </a:p>
        </p:txBody>
      </p:sp>
      <p:sp>
        <p:nvSpPr>
          <p:cNvPr id="350" name="Google Shape;350;g3c80e9bb223_0_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351" name="Google Shape;351;g3c80e9bb223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" y="4531425"/>
            <a:ext cx="1476800" cy="4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c80e9bb223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5600" y="235950"/>
            <a:ext cx="1661400" cy="1661400"/>
          </a:xfrm>
          <a:prstGeom prst="decagon">
            <a:avLst>
              <a:gd name="vf" fmla="val 105146"/>
            </a:avLst>
          </a:prstGeom>
          <a:noFill/>
          <a:ln>
            <a:noFill/>
          </a:ln>
        </p:spPr>
      </p:pic>
      <p:sp>
        <p:nvSpPr>
          <p:cNvPr id="353" name="Google Shape;353;g3c80e9bb223_0_14"/>
          <p:cNvSpPr txBox="1"/>
          <p:nvPr/>
        </p:nvSpPr>
        <p:spPr>
          <a:xfrm>
            <a:off x="3459575" y="2618438"/>
            <a:ext cx="3000000" cy="22842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15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16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Review high-risk record series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Validate retention and purpose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Engage Archives or ODP early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g3c80e9bb223_0_14">
            <a:hlinkClick r:id="rId7"/>
          </p:cNvPr>
          <p:cNvSpPr/>
          <p:nvPr/>
        </p:nvSpPr>
        <p:spPr>
          <a:xfrm>
            <a:off x="7305601" y="422725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63A-12-103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c76615ce4d_0_2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b="1">
                <a:solidFill>
                  <a:srgbClr val="434343"/>
                </a:solidFill>
              </a:rPr>
              <a:t>Help &amp; Support</a:t>
            </a:r>
            <a:endParaRPr sz="14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c76615ce4d_0_2"/>
          <p:cNvSpPr txBox="1">
            <a:spLocks noGrp="1"/>
          </p:cNvSpPr>
          <p:nvPr>
            <p:ph type="body" idx="1"/>
          </p:nvPr>
        </p:nvSpPr>
        <p:spPr>
          <a:xfrm>
            <a:off x="1049700" y="815250"/>
            <a:ext cx="3576000" cy="17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DARS, aka State Archives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Assigned</a:t>
            </a:r>
            <a:r>
              <a:rPr lang="en" sz="1800">
                <a:solidFill>
                  <a:srgbClr val="000000"/>
                </a:solidFill>
              </a:rPr>
              <a:t> </a:t>
            </a:r>
            <a:r>
              <a:rPr lang="en" sz="18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RIM Specialist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sz="18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ODP Website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Strategic Privacy Plan Guides </a:t>
            </a:r>
            <a:endParaRPr/>
          </a:p>
        </p:txBody>
      </p:sp>
      <p:sp>
        <p:nvSpPr>
          <p:cNvPr id="361" name="Google Shape;361;g3c76615ce4d_0_2"/>
          <p:cNvSpPr txBox="1">
            <a:spLocks noGrp="1"/>
          </p:cNvSpPr>
          <p:nvPr>
            <p:ph type="body" idx="2"/>
          </p:nvPr>
        </p:nvSpPr>
        <p:spPr>
          <a:xfrm>
            <a:off x="4829950" y="762701"/>
            <a:ext cx="3389100" cy="1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Record Series Templates 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rgbClr val="434343"/>
                </a:solidFill>
              </a:rPr>
              <a:t>Retention Schedules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</a:rPr>
              <a:t>Inventory Template</a:t>
            </a:r>
            <a:endParaRPr/>
          </a:p>
        </p:txBody>
      </p:sp>
      <p:pic>
        <p:nvPicPr>
          <p:cNvPr id="362" name="Google Shape;362;g3c76615ce4d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0700" y="2641769"/>
            <a:ext cx="6878350" cy="21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3c76615ce4d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 txBox="1"/>
          <p:nvPr/>
        </p:nvSpPr>
        <p:spPr>
          <a:xfrm>
            <a:off x="2171975" y="4179425"/>
            <a:ext cx="495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DARS: </a:t>
            </a:r>
            <a:r>
              <a:rPr lang="en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recordsmanagement@utah.gov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ODP:</a:t>
            </a:r>
            <a:r>
              <a:rPr lang="en" sz="16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b="0" i="0" u="sng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officeofdataprivacy@utah.gov</a:t>
            </a:r>
            <a:endParaRPr sz="16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e36e6bbe1_1_9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5" name="Google Shape;145;g36e36e6bbe1_1_98"/>
          <p:cNvSpPr txBox="1">
            <a:spLocks noGrp="1"/>
          </p:cNvSpPr>
          <p:nvPr>
            <p:ph type="sldNum" idx="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6" name="Google Shape;146;g36e36e6bbe1_1_98"/>
          <p:cNvSpPr txBox="1">
            <a:spLocks noGrp="1"/>
          </p:cNvSpPr>
          <p:nvPr>
            <p:ph type="body" idx="1"/>
          </p:nvPr>
        </p:nvSpPr>
        <p:spPr>
          <a:xfrm>
            <a:off x="1044050" y="1197600"/>
            <a:ext cx="6681900" cy="3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 b="1">
                <a:solidFill>
                  <a:srgbClr val="434343"/>
                </a:solidFill>
              </a:rPr>
              <a:t>Explain </a:t>
            </a:r>
            <a:r>
              <a:rPr lang="en" sz="1800">
                <a:solidFill>
                  <a:srgbClr val="434343"/>
                </a:solidFill>
              </a:rPr>
              <a:t>basic privacy and records terms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434343"/>
              </a:solidFill>
            </a:endParaRPr>
          </a:p>
          <a:p>
            <a:pPr marL="2857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 b="1">
                <a:solidFill>
                  <a:srgbClr val="434343"/>
                </a:solidFill>
              </a:rPr>
              <a:t>Describe </a:t>
            </a:r>
            <a:r>
              <a:rPr lang="en" sz="1800">
                <a:solidFill>
                  <a:srgbClr val="434343"/>
                </a:solidFill>
              </a:rPr>
              <a:t>the records or data lifecycle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434343"/>
              </a:solidFill>
            </a:endParaRPr>
          </a:p>
          <a:p>
            <a:pPr marL="2857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 b="1">
                <a:solidFill>
                  <a:srgbClr val="43434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Understand</a:t>
            </a:r>
            <a:r>
              <a:rPr lang="en" sz="1800">
                <a:solidFill>
                  <a:srgbClr val="43434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your record series obligations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2857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 b="1">
                <a:solidFill>
                  <a:srgbClr val="434343"/>
                </a:solidFill>
              </a:rPr>
              <a:t>Locate </a:t>
            </a:r>
            <a:r>
              <a:rPr lang="en" sz="1800">
                <a:solidFill>
                  <a:srgbClr val="434343"/>
                </a:solidFill>
              </a:rPr>
              <a:t>helpful resources</a:t>
            </a:r>
            <a:endParaRPr sz="1800">
              <a:solidFill>
                <a:srgbClr val="434343"/>
              </a:solidFill>
            </a:endParaRPr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434343"/>
              </a:solidFill>
            </a:endParaRPr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434343"/>
              </a:solidFill>
            </a:endParaRPr>
          </a:p>
        </p:txBody>
      </p:sp>
      <p:sp>
        <p:nvSpPr>
          <p:cNvPr id="147" name="Google Shape;147;g36e36e6bbe1_1_98"/>
          <p:cNvSpPr txBox="1"/>
          <p:nvPr/>
        </p:nvSpPr>
        <p:spPr>
          <a:xfrm>
            <a:off x="188535" y="61475"/>
            <a:ext cx="6798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</a:pPr>
            <a:r>
              <a:rPr lang="en" sz="3200" b="1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Learning Objectives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6e36e6bbe1_1_98"/>
          <p:cNvSpPr txBox="1"/>
          <p:nvPr/>
        </p:nvSpPr>
        <p:spPr>
          <a:xfrm>
            <a:off x="1198976" y="4448100"/>
            <a:ext cx="338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en" sz="1200" b="1" i="1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Tip</a:t>
            </a:r>
            <a:r>
              <a:rPr lang="en" sz="1200" b="0" i="1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This slideshow can</a:t>
            </a:r>
            <a:r>
              <a:rPr lang="en" sz="12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b="0" i="1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be found here</a:t>
            </a:r>
            <a:r>
              <a:rPr lang="en" sz="12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200" b="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g36e36e6bbe1_1_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1975" y="1442425"/>
            <a:ext cx="1524000" cy="152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Google Shape;150;g36e36e6bbe1_1_98" descr="Logo, company nam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 l="4877" t="14309" r="50000" b="10099"/>
          <a:stretch/>
        </p:blipFill>
        <p:spPr>
          <a:xfrm>
            <a:off x="7634511" y="171524"/>
            <a:ext cx="1348675" cy="12709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707fe8ef6_0_12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7795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What is Privacy in Government?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156" name="Google Shape;156;g3b707fe8ef6_0_12"/>
          <p:cNvSpPr txBox="1">
            <a:spLocks noGrp="1"/>
          </p:cNvSpPr>
          <p:nvPr>
            <p:ph type="body" idx="1"/>
          </p:nvPr>
        </p:nvSpPr>
        <p:spPr>
          <a:xfrm>
            <a:off x="653425" y="873725"/>
            <a:ext cx="72738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GRAMA does not allow blanket confidentiality. 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Privacy protections must be grounded in statute and implemented through records practices.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Public access is the default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Access restrictions must be justified by statute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" sz="1700">
                <a:solidFill>
                  <a:srgbClr val="434343"/>
                </a:solidFill>
              </a:rPr>
              <a:t>Private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" sz="1700">
                <a:solidFill>
                  <a:srgbClr val="434343"/>
                </a:solidFill>
              </a:rPr>
              <a:t>Protected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" sz="1700">
                <a:solidFill>
                  <a:srgbClr val="434343"/>
                </a:solidFill>
              </a:rPr>
              <a:t>Controlled</a:t>
            </a:r>
            <a:endParaRPr sz="1700">
              <a:solidFill>
                <a:srgbClr val="434343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en" sz="1700">
                <a:solidFill>
                  <a:srgbClr val="434343"/>
                </a:solidFill>
              </a:rPr>
              <a:t>Exempt (access governed by another statute, such as FERPA or HIPAA)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▷"/>
            </a:pPr>
            <a:r>
              <a:rPr lang="en" sz="1700">
                <a:solidFill>
                  <a:srgbClr val="434343"/>
                </a:solidFill>
              </a:rPr>
              <a:t>Personal data requires structured protection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</p:txBody>
      </p:sp>
      <p:sp>
        <p:nvSpPr>
          <p:cNvPr id="157" name="Google Shape;157;g3b707fe8ef6_0_12">
            <a:hlinkClick r:id="rId4"/>
          </p:cNvPr>
          <p:cNvSpPr/>
          <p:nvPr/>
        </p:nvSpPr>
        <p:spPr>
          <a:xfrm>
            <a:off x="7198576" y="4261200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63G-2-201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3b707fe8ef6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7225" y="152400"/>
            <a:ext cx="1064400" cy="1064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707fe8ef6_0_27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7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What is a Record?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164" name="Google Shape;164;g3b707fe8ef6_0_27"/>
          <p:cNvSpPr txBox="1">
            <a:spLocks noGrp="1"/>
          </p:cNvSpPr>
          <p:nvPr>
            <p:ph type="body" idx="1"/>
          </p:nvPr>
        </p:nvSpPr>
        <p:spPr>
          <a:xfrm>
            <a:off x="648775" y="807075"/>
            <a:ext cx="79098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Documentary material created or kept by government 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Prepared, owned, received, or retained by government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Regardless of format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Reproducible by electronic or mechanical means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A record can be: 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Paper or electronic (ex PDF)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Emails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Data within databases 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Forms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Video or audio recordings 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65" name="Google Shape;165;g3b707fe8ef6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af736daba_0_2"/>
          <p:cNvSpPr txBox="1">
            <a:spLocks noGrp="1"/>
          </p:cNvSpPr>
          <p:nvPr>
            <p:ph type="title"/>
          </p:nvPr>
        </p:nvSpPr>
        <p:spPr>
          <a:xfrm>
            <a:off x="235325" y="176825"/>
            <a:ext cx="7525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Record Series = Group of Records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71" name="Google Shape;171;g3baf736daba_0_2"/>
          <p:cNvSpPr txBox="1">
            <a:spLocks noGrp="1"/>
          </p:cNvSpPr>
          <p:nvPr>
            <p:ph type="body" idx="1"/>
          </p:nvPr>
        </p:nvSpPr>
        <p:spPr>
          <a:xfrm>
            <a:off x="532182" y="1428725"/>
            <a:ext cx="4728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Related in a logical way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Document a business process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Transaction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Function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Subject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Share a relationship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Every record within a series is retained for the same amount of time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A</a:t>
            </a:r>
            <a:r>
              <a:rPr lang="en" sz="1800">
                <a:solidFill>
                  <a:srgbClr val="43434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ccess designation</a:t>
            </a:r>
            <a:r>
              <a:rPr lang="en" sz="1800">
                <a:solidFill>
                  <a:srgbClr val="434343"/>
                </a:solidFill>
              </a:rPr>
              <a:t> &amp; collection </a:t>
            </a:r>
            <a:r>
              <a:rPr lang="en" sz="1800">
                <a:solidFill>
                  <a:srgbClr val="43434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purpose statement at the record series level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72" name="Google Shape;172;g3baf736daba_0_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73" name="Google Shape;173;g3baf736daba_0_2"/>
          <p:cNvPicPr preferRelativeResize="0"/>
          <p:nvPr/>
        </p:nvPicPr>
        <p:blipFill rotWithShape="1">
          <a:blip r:embed="rId4">
            <a:alphaModFix/>
          </a:blip>
          <a:srcRect b="3409"/>
          <a:stretch/>
        </p:blipFill>
        <p:spPr>
          <a:xfrm>
            <a:off x="5189863" y="1614775"/>
            <a:ext cx="3496011" cy="2323012"/>
          </a:xfrm>
          <a:prstGeom prst="rect">
            <a:avLst/>
          </a:prstGeom>
          <a:noFill/>
          <a:ln>
            <a:noFill/>
          </a:ln>
          <a:effectLst>
            <a:outerShdw blurRad="185738" dist="142875" dir="3000000" algn="bl" rotWithShape="0">
              <a:srgbClr val="000000">
                <a:alpha val="52000"/>
              </a:srgbClr>
            </a:outerShdw>
          </a:effectLst>
        </p:spPr>
      </p:pic>
      <p:sp>
        <p:nvSpPr>
          <p:cNvPr id="174" name="Google Shape;174;g3baf736daba_0_2"/>
          <p:cNvSpPr txBox="1"/>
          <p:nvPr/>
        </p:nvSpPr>
        <p:spPr>
          <a:xfrm>
            <a:off x="461400" y="980725"/>
            <a:ext cx="8427600" cy="36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Like aisles in a grocery store - arranging records in groups can help us provide better care and access.</a:t>
            </a:r>
            <a:r>
              <a:rPr lang="en" sz="1200" b="1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3baf736daba_0_2">
            <a:hlinkClick r:id="rId5"/>
          </p:cNvPr>
          <p:cNvSpPr/>
          <p:nvPr/>
        </p:nvSpPr>
        <p:spPr>
          <a:xfrm>
            <a:off x="7554235" y="4373025"/>
            <a:ext cx="1012800" cy="3651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605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775" tIns="28875" rIns="57775" bIns="28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1"/>
              <a:buFont typeface="Arial"/>
              <a:buNone/>
            </a:pPr>
            <a:r>
              <a:rPr lang="en" sz="947">
                <a:solidFill>
                  <a:srgbClr val="FFFFFF"/>
                </a:solidFill>
              </a:rPr>
              <a:t>63G-2-103</a:t>
            </a:r>
            <a:endParaRPr sz="82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baf736daba_0_2">
            <a:hlinkClick r:id="rId6"/>
          </p:cNvPr>
          <p:cNvSpPr/>
          <p:nvPr/>
        </p:nvSpPr>
        <p:spPr>
          <a:xfrm>
            <a:off x="6473516" y="4373025"/>
            <a:ext cx="1012800" cy="3651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605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775" tIns="28875" rIns="57775" bIns="28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1"/>
              <a:buFont typeface="Arial"/>
              <a:buNone/>
            </a:pPr>
            <a:r>
              <a:rPr lang="en" sz="947">
                <a:solidFill>
                  <a:srgbClr val="FFFFFF"/>
                </a:solidFill>
              </a:rPr>
              <a:t>63G-2-307</a:t>
            </a:r>
            <a:endParaRPr sz="82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baf736daba_0_2">
            <a:hlinkClick r:id="rId7"/>
          </p:cNvPr>
          <p:cNvSpPr/>
          <p:nvPr/>
        </p:nvSpPr>
        <p:spPr>
          <a:xfrm>
            <a:off x="5392797" y="4373025"/>
            <a:ext cx="1012800" cy="3651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605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775" tIns="28875" rIns="57775" bIns="28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1"/>
              <a:buFont typeface="Arial"/>
              <a:buNone/>
            </a:pPr>
            <a:r>
              <a:rPr lang="en" sz="947">
                <a:solidFill>
                  <a:srgbClr val="FFFFFF"/>
                </a:solidFill>
              </a:rPr>
              <a:t>63G-2-601</a:t>
            </a:r>
            <a:endParaRPr sz="82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af736daba_0_12"/>
          <p:cNvSpPr txBox="1">
            <a:spLocks noGrp="1"/>
          </p:cNvSpPr>
          <p:nvPr>
            <p:ph type="body" idx="1"/>
          </p:nvPr>
        </p:nvSpPr>
        <p:spPr>
          <a:xfrm>
            <a:off x="2854325" y="895800"/>
            <a:ext cx="2971500" cy="3351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Bread = 1 series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OR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Wheat bread = 1 series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White bread = 1 series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Rolls = 1 series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Bagels = 1 series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OR</a:t>
            </a:r>
            <a:endParaRPr sz="1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Fresh bread = 1 series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Stale bread = 1 series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3" name="Google Shape;183;g3baf736daba_0_1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4" name="Google Shape;184;g3baf736daba_0_12"/>
          <p:cNvSpPr txBox="1">
            <a:spLocks noGrp="1"/>
          </p:cNvSpPr>
          <p:nvPr>
            <p:ph type="title"/>
          </p:nvPr>
        </p:nvSpPr>
        <p:spPr>
          <a:xfrm>
            <a:off x="167225" y="80375"/>
            <a:ext cx="8345700" cy="57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Identifying Record Series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85" name="Google Shape;185;g3baf736daba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7600" y="152400"/>
            <a:ext cx="1524000" cy="15240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af736daba_0_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1" name="Google Shape;191;g3baf736daba_0_20"/>
          <p:cNvSpPr txBox="1">
            <a:spLocks noGrp="1"/>
          </p:cNvSpPr>
          <p:nvPr>
            <p:ph type="body" idx="1"/>
          </p:nvPr>
        </p:nvSpPr>
        <p:spPr>
          <a:xfrm>
            <a:off x="1908900" y="1258750"/>
            <a:ext cx="5326200" cy="337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Contracts = 1 record series</a:t>
            </a:r>
            <a:endParaRPr sz="20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</a:rPr>
              <a:t>OR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Simple contracts = 1 record series</a:t>
            </a:r>
            <a:endParaRPr sz="20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Fixed-price contracts = 1 record series</a:t>
            </a:r>
            <a:endParaRPr sz="20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Incentive contracts = 1 record series</a:t>
            </a:r>
            <a:endParaRPr sz="20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</a:rPr>
              <a:t>OR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Expired contracts = 1 record series</a:t>
            </a:r>
            <a:endParaRPr sz="20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Active contracts = 1 record series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92" name="Google Shape;192;g3baf736daba_0_20"/>
          <p:cNvSpPr txBox="1">
            <a:spLocks noGrp="1"/>
          </p:cNvSpPr>
          <p:nvPr>
            <p:ph type="title"/>
          </p:nvPr>
        </p:nvSpPr>
        <p:spPr>
          <a:xfrm>
            <a:off x="197775" y="172075"/>
            <a:ext cx="5701500" cy="63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Identifying Record Series</a:t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id="193" name="Google Shape;193;g3baf736daba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5325" y="152400"/>
            <a:ext cx="1206300" cy="12063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707fe8ef6_0_41"/>
          <p:cNvSpPr txBox="1">
            <a:spLocks noGrp="1"/>
          </p:cNvSpPr>
          <p:nvPr>
            <p:ph type="title"/>
          </p:nvPr>
        </p:nvSpPr>
        <p:spPr>
          <a:xfrm>
            <a:off x="126200" y="146375"/>
            <a:ext cx="5973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434343"/>
                </a:solidFill>
              </a:rPr>
              <a:t>Why Record Series Matter</a:t>
            </a:r>
            <a:endParaRPr sz="1400" i="1">
              <a:solidFill>
                <a:srgbClr val="434343"/>
              </a:solidFill>
            </a:endParaRPr>
          </a:p>
        </p:txBody>
      </p:sp>
      <p:sp>
        <p:nvSpPr>
          <p:cNvPr id="199" name="Google Shape;199;g3b707fe8ef6_0_41"/>
          <p:cNvSpPr txBox="1">
            <a:spLocks noGrp="1"/>
          </p:cNvSpPr>
          <p:nvPr>
            <p:ph type="body" idx="1"/>
          </p:nvPr>
        </p:nvSpPr>
        <p:spPr>
          <a:xfrm>
            <a:off x="725200" y="724175"/>
            <a:ext cx="7963800" cy="4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All Governmental Entities must:</a:t>
            </a:r>
            <a:endParaRPr sz="1800">
              <a:solidFill>
                <a:srgbClr val="434343"/>
              </a:solidFill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</a:rPr>
              <a:t>Identify and evaluate record series</a:t>
            </a:r>
            <a:endParaRPr sz="1800">
              <a:solidFill>
                <a:srgbClr val="434343"/>
              </a:solidFill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</a:rPr>
              <a:t>Designate classification of each record series</a:t>
            </a:r>
            <a:endParaRPr sz="1800">
              <a:solidFill>
                <a:srgbClr val="434343"/>
              </a:solidFill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</a:rPr>
              <a:t>Report designations to State Archives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Without identified record series: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Lack of oversight and organization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Data may be kept too long or too short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Personal data may be misused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Inaccurate privacy notices 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Unauthorized secondary use </a:t>
            </a:r>
            <a:endParaRPr sz="1800">
              <a:solidFill>
                <a:srgbClr val="434343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▷"/>
            </a:pPr>
            <a:r>
              <a:rPr lang="en" sz="1800">
                <a:solidFill>
                  <a:srgbClr val="434343"/>
                </a:solidFill>
              </a:rPr>
              <a:t>Increased breach impact 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sp>
        <p:nvSpPr>
          <p:cNvPr id="200" name="Google Shape;200;g3b707fe8ef6_0_41">
            <a:hlinkClick r:id="rId4"/>
          </p:cNvPr>
          <p:cNvSpPr/>
          <p:nvPr/>
        </p:nvSpPr>
        <p:spPr>
          <a:xfrm>
            <a:off x="5731201" y="4245475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63G-2-307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b707fe8ef6_0_41">
            <a:hlinkClick r:id="rId5"/>
          </p:cNvPr>
          <p:cNvSpPr/>
          <p:nvPr/>
        </p:nvSpPr>
        <p:spPr>
          <a:xfrm>
            <a:off x="7269876" y="4245475"/>
            <a:ext cx="1419000" cy="5778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2D4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>
                <a:solidFill>
                  <a:srgbClr val="FFFFFF"/>
                </a:solidFill>
              </a:rPr>
              <a:t>63A-12-103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3b707fe8ef6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600" y="152400"/>
            <a:ext cx="1524000" cy="15240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ov Ops 2">
  <a:themeElements>
    <a:clrScheme name="Custom 347">
      <a:dk1>
        <a:srgbClr val="707070"/>
      </a:dk1>
      <a:lt1>
        <a:srgbClr val="FFFFFF"/>
      </a:lt1>
      <a:dk2>
        <a:srgbClr val="5971FF"/>
      </a:dk2>
      <a:lt2>
        <a:srgbClr val="E6E6E6"/>
      </a:lt2>
      <a:accent1>
        <a:srgbClr val="8252FF"/>
      </a:accent1>
      <a:accent2>
        <a:srgbClr val="6BBAFC"/>
      </a:accent2>
      <a:accent3>
        <a:srgbClr val="C72900"/>
      </a:accent3>
      <a:accent4>
        <a:srgbClr val="EF8300"/>
      </a:accent4>
      <a:accent5>
        <a:srgbClr val="EDAD00"/>
      </a:accent5>
      <a:accent6>
        <a:srgbClr val="707070"/>
      </a:accent6>
      <a:hlink>
        <a:srgbClr val="5971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On-screen Show (16:9)</PresentationFormat>
  <Paragraphs>229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Lato</vt:lpstr>
      <vt:lpstr>Montserrat</vt:lpstr>
      <vt:lpstr>Arial</vt:lpstr>
      <vt:lpstr>Gov Ops 2</vt:lpstr>
      <vt:lpstr>Records Management Overview</vt:lpstr>
      <vt:lpstr>Why Privacy &amp; Records Matter</vt:lpstr>
      <vt:lpstr>PowerPoint Presentation</vt:lpstr>
      <vt:lpstr>What is Privacy in Government?</vt:lpstr>
      <vt:lpstr>What is a Record?</vt:lpstr>
      <vt:lpstr>Record Series = Group of Records</vt:lpstr>
      <vt:lpstr>Identifying Record Series</vt:lpstr>
      <vt:lpstr>Identifying Record Series</vt:lpstr>
      <vt:lpstr>Why Record Series Matter</vt:lpstr>
      <vt:lpstr>Working with DARS</vt:lpstr>
      <vt:lpstr>Options</vt:lpstr>
      <vt:lpstr>Please note</vt:lpstr>
      <vt:lpstr>Data &amp; Records Lifecycle</vt:lpstr>
      <vt:lpstr>Collecting Personal Data</vt:lpstr>
      <vt:lpstr>Using &amp; Sharing Data</vt:lpstr>
      <vt:lpstr>Retention Schedule = Expiration Date</vt:lpstr>
      <vt:lpstr>Records are property of the state</vt:lpstr>
      <vt:lpstr>Retention &amp; Disposal</vt:lpstr>
      <vt:lpstr>Records Management Committee (RMC)</vt:lpstr>
      <vt:lpstr>PowerPoint Presentation</vt:lpstr>
      <vt:lpstr>Approval Authority for Retention Schedules</vt:lpstr>
      <vt:lpstr>Additional Option for Local Government</vt:lpstr>
      <vt:lpstr>Classification Basics</vt:lpstr>
      <vt:lpstr>Designation vs. Classification</vt:lpstr>
      <vt:lpstr>Where to find Record Series</vt:lpstr>
      <vt:lpstr>Things to consider</vt:lpstr>
      <vt:lpstr>Getting Started Checklist Identify who is responsible Report AROs and CAOs to DARS Record series inventory complete Purpose statements documented Retention schedules approved Classifications defensible</vt:lpstr>
      <vt:lpstr>Help &amp;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Shane Paul</cp:lastModifiedBy>
  <cp:revision>1</cp:revision>
  <dcterms:modified xsi:type="dcterms:W3CDTF">2026-02-17T17:01:03Z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572FD4DC-DF69-4AE2-823A-548277BD8C43</vt:lpwstr>
  </property>
  <property fmtid="{D5CDD505-2E9C-101B-9397-08002B2CF9AE}" pid="3" name="ArticulatePath">
    <vt:lpwstr>Records Management</vt:lpwstr>
  </property>
</Properties>
</file>